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330" r:id="rId3"/>
    <p:sldId id="339" r:id="rId4"/>
    <p:sldId id="365" r:id="rId5"/>
    <p:sldId id="367" r:id="rId6"/>
    <p:sldId id="380" r:id="rId7"/>
    <p:sldId id="371" r:id="rId8"/>
    <p:sldId id="382" r:id="rId9"/>
    <p:sldId id="385" r:id="rId10"/>
    <p:sldId id="391" r:id="rId11"/>
    <p:sldId id="400" r:id="rId12"/>
    <p:sldId id="387" r:id="rId13"/>
    <p:sldId id="388" r:id="rId14"/>
    <p:sldId id="396" r:id="rId15"/>
    <p:sldId id="390" r:id="rId16"/>
    <p:sldId id="398" r:id="rId17"/>
    <p:sldId id="329"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sia"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D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2136" y="4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41F2BF-476D-4824-B35D-6EED1518F331}" type="datetimeFigureOut">
              <a:rPr lang="it-IT" smtClean="0"/>
              <a:t>26/01/2021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01A31-08F5-493D-B8BF-95E9918FB5B8}" type="slidenum">
              <a:rPr lang="it-IT" smtClean="0"/>
              <a:t>‹N›</a:t>
            </a:fld>
            <a:endParaRPr lang="it-IT"/>
          </a:p>
        </p:txBody>
      </p:sp>
    </p:spTree>
    <p:extLst>
      <p:ext uri="{BB962C8B-B14F-4D97-AF65-F5344CB8AC3E}">
        <p14:creationId xmlns:p14="http://schemas.microsoft.com/office/powerpoint/2010/main" val="229795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E35446F-3CC1-461D-9BFA-550585D97FFA}" type="datetimeFigureOut">
              <a:rPr lang="it-IT" smtClean="0"/>
              <a:t>26/01/2021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79129B-C235-4EE2-BE6A-40092F894CBD}" type="slidenum">
              <a:rPr lang="it-IT" smtClean="0"/>
              <a:t>‹N›</a:t>
            </a:fld>
            <a:endParaRPr lang="it-IT"/>
          </a:p>
        </p:txBody>
      </p:sp>
    </p:spTree>
    <p:extLst>
      <p:ext uri="{BB962C8B-B14F-4D97-AF65-F5344CB8AC3E}">
        <p14:creationId xmlns:p14="http://schemas.microsoft.com/office/powerpoint/2010/main" val="253190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E35446F-3CC1-461D-9BFA-550585D97FFA}" type="datetimeFigureOut">
              <a:rPr lang="it-IT" smtClean="0"/>
              <a:t>26/01/2021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79129B-C235-4EE2-BE6A-40092F894CBD}" type="slidenum">
              <a:rPr lang="it-IT" smtClean="0"/>
              <a:t>‹N›</a:t>
            </a:fld>
            <a:endParaRPr lang="it-IT"/>
          </a:p>
        </p:txBody>
      </p:sp>
    </p:spTree>
    <p:extLst>
      <p:ext uri="{BB962C8B-B14F-4D97-AF65-F5344CB8AC3E}">
        <p14:creationId xmlns:p14="http://schemas.microsoft.com/office/powerpoint/2010/main" val="265050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E35446F-3CC1-461D-9BFA-550585D97FFA}" type="datetimeFigureOut">
              <a:rPr lang="it-IT" smtClean="0"/>
              <a:t>26/01/2021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79129B-C235-4EE2-BE6A-40092F894CBD}" type="slidenum">
              <a:rPr lang="it-IT" smtClean="0"/>
              <a:t>‹N›</a:t>
            </a:fld>
            <a:endParaRPr lang="it-IT"/>
          </a:p>
        </p:txBody>
      </p:sp>
    </p:spTree>
    <p:extLst>
      <p:ext uri="{BB962C8B-B14F-4D97-AF65-F5344CB8AC3E}">
        <p14:creationId xmlns:p14="http://schemas.microsoft.com/office/powerpoint/2010/main" val="178286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E35446F-3CC1-461D-9BFA-550585D97FFA}" type="datetimeFigureOut">
              <a:rPr lang="it-IT" smtClean="0"/>
              <a:t>26/01/2021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79129B-C235-4EE2-BE6A-40092F894CBD}" type="slidenum">
              <a:rPr lang="it-IT" smtClean="0"/>
              <a:t>‹N›</a:t>
            </a:fld>
            <a:endParaRPr lang="it-IT"/>
          </a:p>
        </p:txBody>
      </p:sp>
    </p:spTree>
    <p:extLst>
      <p:ext uri="{BB962C8B-B14F-4D97-AF65-F5344CB8AC3E}">
        <p14:creationId xmlns:p14="http://schemas.microsoft.com/office/powerpoint/2010/main" val="389402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E35446F-3CC1-461D-9BFA-550585D97FFA}" type="datetimeFigureOut">
              <a:rPr lang="it-IT" smtClean="0"/>
              <a:t>26/01/2021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79129B-C235-4EE2-BE6A-40092F894CBD}" type="slidenum">
              <a:rPr lang="it-IT" smtClean="0"/>
              <a:t>‹N›</a:t>
            </a:fld>
            <a:endParaRPr lang="it-IT"/>
          </a:p>
        </p:txBody>
      </p:sp>
    </p:spTree>
    <p:extLst>
      <p:ext uri="{BB962C8B-B14F-4D97-AF65-F5344CB8AC3E}">
        <p14:creationId xmlns:p14="http://schemas.microsoft.com/office/powerpoint/2010/main" val="259411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E35446F-3CC1-461D-9BFA-550585D97FFA}" type="datetimeFigureOut">
              <a:rPr lang="it-IT" smtClean="0"/>
              <a:t>26/01/2021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F79129B-C235-4EE2-BE6A-40092F894CBD}" type="slidenum">
              <a:rPr lang="it-IT" smtClean="0"/>
              <a:t>‹N›</a:t>
            </a:fld>
            <a:endParaRPr lang="it-IT"/>
          </a:p>
        </p:txBody>
      </p:sp>
    </p:spTree>
    <p:extLst>
      <p:ext uri="{BB962C8B-B14F-4D97-AF65-F5344CB8AC3E}">
        <p14:creationId xmlns:p14="http://schemas.microsoft.com/office/powerpoint/2010/main" val="262949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E35446F-3CC1-461D-9BFA-550585D97FFA}" type="datetimeFigureOut">
              <a:rPr lang="it-IT" smtClean="0"/>
              <a:t>26/01/2021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F79129B-C235-4EE2-BE6A-40092F894CBD}" type="slidenum">
              <a:rPr lang="it-IT" smtClean="0"/>
              <a:t>‹N›</a:t>
            </a:fld>
            <a:endParaRPr lang="it-IT"/>
          </a:p>
        </p:txBody>
      </p:sp>
    </p:spTree>
    <p:extLst>
      <p:ext uri="{BB962C8B-B14F-4D97-AF65-F5344CB8AC3E}">
        <p14:creationId xmlns:p14="http://schemas.microsoft.com/office/powerpoint/2010/main" val="4079675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E35446F-3CC1-461D-9BFA-550585D97FFA}" type="datetimeFigureOut">
              <a:rPr lang="it-IT" smtClean="0"/>
              <a:t>26/01/2021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F79129B-C235-4EE2-BE6A-40092F894CBD}" type="slidenum">
              <a:rPr lang="it-IT" smtClean="0"/>
              <a:t>‹N›</a:t>
            </a:fld>
            <a:endParaRPr lang="it-IT"/>
          </a:p>
        </p:txBody>
      </p:sp>
    </p:spTree>
    <p:extLst>
      <p:ext uri="{BB962C8B-B14F-4D97-AF65-F5344CB8AC3E}">
        <p14:creationId xmlns:p14="http://schemas.microsoft.com/office/powerpoint/2010/main" val="3831380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E35446F-3CC1-461D-9BFA-550585D97FFA}" type="datetimeFigureOut">
              <a:rPr lang="it-IT" smtClean="0"/>
              <a:t>26/01/2021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F79129B-C235-4EE2-BE6A-40092F894CBD}" type="slidenum">
              <a:rPr lang="it-IT" smtClean="0"/>
              <a:t>‹N›</a:t>
            </a:fld>
            <a:endParaRPr lang="it-IT"/>
          </a:p>
        </p:txBody>
      </p:sp>
    </p:spTree>
    <p:extLst>
      <p:ext uri="{BB962C8B-B14F-4D97-AF65-F5344CB8AC3E}">
        <p14:creationId xmlns:p14="http://schemas.microsoft.com/office/powerpoint/2010/main" val="322315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E35446F-3CC1-461D-9BFA-550585D97FFA}" type="datetimeFigureOut">
              <a:rPr lang="it-IT" smtClean="0"/>
              <a:t>26/01/2021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F79129B-C235-4EE2-BE6A-40092F894CBD}" type="slidenum">
              <a:rPr lang="it-IT" smtClean="0"/>
              <a:t>‹N›</a:t>
            </a:fld>
            <a:endParaRPr lang="it-IT"/>
          </a:p>
        </p:txBody>
      </p:sp>
    </p:spTree>
    <p:extLst>
      <p:ext uri="{BB962C8B-B14F-4D97-AF65-F5344CB8AC3E}">
        <p14:creationId xmlns:p14="http://schemas.microsoft.com/office/powerpoint/2010/main" val="214665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E35446F-3CC1-461D-9BFA-550585D97FFA}" type="datetimeFigureOut">
              <a:rPr lang="it-IT" smtClean="0"/>
              <a:t>26/01/2021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F79129B-C235-4EE2-BE6A-40092F894CBD}" type="slidenum">
              <a:rPr lang="it-IT" smtClean="0"/>
              <a:t>‹N›</a:t>
            </a:fld>
            <a:endParaRPr lang="it-IT"/>
          </a:p>
        </p:txBody>
      </p:sp>
    </p:spTree>
    <p:extLst>
      <p:ext uri="{BB962C8B-B14F-4D97-AF65-F5344CB8AC3E}">
        <p14:creationId xmlns:p14="http://schemas.microsoft.com/office/powerpoint/2010/main" val="385524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5446F-3CC1-461D-9BFA-550585D97FFA}" type="datetimeFigureOut">
              <a:rPr lang="it-IT" smtClean="0"/>
              <a:t>26/01/2021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79129B-C235-4EE2-BE6A-40092F894CBD}" type="slidenum">
              <a:rPr lang="it-IT" smtClean="0"/>
              <a:t>‹N›</a:t>
            </a:fld>
            <a:endParaRPr lang="it-IT"/>
          </a:p>
        </p:txBody>
      </p:sp>
    </p:spTree>
    <p:extLst>
      <p:ext uri="{BB962C8B-B14F-4D97-AF65-F5344CB8AC3E}">
        <p14:creationId xmlns:p14="http://schemas.microsoft.com/office/powerpoint/2010/main" val="1486187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1700808"/>
            <a:ext cx="9144000" cy="2554545"/>
          </a:xfrm>
          <a:prstGeom prst="rect">
            <a:avLst/>
          </a:prstGeom>
        </p:spPr>
        <p:txBody>
          <a:bodyPr wrap="square">
            <a:spAutoFit/>
          </a:bodyPr>
          <a:lstStyle/>
          <a:p>
            <a:pPr algn="ctr"/>
            <a:r>
              <a:rPr lang="it-IT" sz="4000" b="1" dirty="0" smtClean="0">
                <a:solidFill>
                  <a:srgbClr val="254C9C"/>
                </a:solidFill>
                <a:effectLst>
                  <a:outerShdw blurRad="38100" dist="38100" dir="2700000" algn="tl">
                    <a:srgbClr val="000000">
                      <a:alpha val="43137"/>
                    </a:srgbClr>
                  </a:outerShdw>
                </a:effectLst>
              </a:rPr>
              <a:t>Progetto </a:t>
            </a:r>
            <a:endParaRPr lang="it-IT" sz="4000" b="1" dirty="0">
              <a:solidFill>
                <a:srgbClr val="254C9C"/>
              </a:solidFill>
              <a:effectLst>
                <a:outerShdw blurRad="38100" dist="38100" dir="2700000" algn="tl">
                  <a:srgbClr val="000000">
                    <a:alpha val="43137"/>
                  </a:srgbClr>
                </a:outerShdw>
              </a:effectLst>
            </a:endParaRPr>
          </a:p>
          <a:p>
            <a:pPr algn="ctr"/>
            <a:r>
              <a:rPr lang="it-IT" sz="4000" b="1" dirty="0" smtClean="0">
                <a:solidFill>
                  <a:srgbClr val="B9CA14"/>
                </a:solidFill>
              </a:rPr>
              <a:t>«</a:t>
            </a:r>
            <a:r>
              <a:rPr lang="it-IT" sz="4000" b="1" dirty="0">
                <a:solidFill>
                  <a:srgbClr val="B9CA14"/>
                </a:solidFill>
              </a:rPr>
              <a:t>Liberi di scegliere…dove e con chi </a:t>
            </a:r>
            <a:r>
              <a:rPr lang="it-IT" sz="4000" b="1" dirty="0" smtClean="0">
                <a:solidFill>
                  <a:srgbClr val="B9CA14"/>
                </a:solidFill>
              </a:rPr>
              <a:t>vivere»</a:t>
            </a:r>
          </a:p>
          <a:p>
            <a:pPr algn="ctr"/>
            <a:endParaRPr lang="it-IT" sz="800" b="1" dirty="0" smtClean="0">
              <a:solidFill>
                <a:srgbClr val="B9CA14"/>
              </a:solidFill>
            </a:endParaRPr>
          </a:p>
          <a:p>
            <a:pPr algn="ctr"/>
            <a:endParaRPr lang="it-IT" sz="1600" b="1" dirty="0">
              <a:solidFill>
                <a:srgbClr val="0033CC"/>
              </a:solidFill>
              <a:effectLst>
                <a:outerShdw blurRad="38100" dist="38100" dir="2700000" algn="tl">
                  <a:srgbClr val="000000">
                    <a:alpha val="43137"/>
                  </a:srgbClr>
                </a:outerShdw>
              </a:effectLst>
            </a:endParaRPr>
          </a:p>
          <a:p>
            <a:pPr algn="ctr"/>
            <a:r>
              <a:rPr lang="it-IT" sz="1600" b="1" dirty="0" smtClean="0">
                <a:solidFill>
                  <a:srgbClr val="0033CC"/>
                </a:solidFill>
                <a:effectLst>
                  <a:outerShdw blurRad="38100" dist="38100" dir="2700000" algn="tl">
                    <a:srgbClr val="000000">
                      <a:alpha val="43137"/>
                    </a:srgbClr>
                  </a:outerShdw>
                </a:effectLst>
              </a:rPr>
              <a:t>		</a:t>
            </a:r>
            <a:endParaRPr lang="it-IT" dirty="0">
              <a:solidFill>
                <a:schemeClr val="accent1">
                  <a:lumMod val="50000"/>
                </a:schemeClr>
              </a:solidFill>
              <a:effectLst>
                <a:outerShdw blurRad="38100" dist="38100" dir="2700000" algn="tl">
                  <a:srgbClr val="000000">
                    <a:alpha val="43137"/>
                  </a:srgbClr>
                </a:outerShdw>
              </a:effectLst>
            </a:endParaRPr>
          </a:p>
        </p:txBody>
      </p:sp>
      <p:sp>
        <p:nvSpPr>
          <p:cNvPr id="9" name="Segnaposto piè di pagina 1"/>
          <p:cNvSpPr>
            <a:spLocks noGrp="1"/>
          </p:cNvSpPr>
          <p:nvPr>
            <p:ph type="ftr" sz="quarter" idx="11"/>
          </p:nvPr>
        </p:nvSpPr>
        <p:spPr>
          <a:xfrm>
            <a:off x="211220" y="6453336"/>
            <a:ext cx="8784976" cy="404664"/>
          </a:xfrm>
        </p:spPr>
        <p:txBody>
          <a:bodyPr/>
          <a:lstStyle/>
          <a:p>
            <a:r>
              <a:rPr lang="it-IT" sz="800" i="1" dirty="0"/>
              <a:t>Progetto realizzato con il finanziamento concesso dal Ministero del lavoro e politiche sociali per annualità </a:t>
            </a:r>
            <a:r>
              <a:rPr lang="it-IT" sz="800" i="1" dirty="0" smtClean="0"/>
              <a:t>2018 </a:t>
            </a:r>
          </a:p>
          <a:p>
            <a:r>
              <a:rPr lang="it-IT" sz="800" i="1" dirty="0" smtClean="0"/>
              <a:t>a </a:t>
            </a:r>
            <a:r>
              <a:rPr lang="it-IT" sz="800" i="1" dirty="0"/>
              <a:t>valere sul fondo per il finanziamento dei progetti e attività d’interesse generale nel terzo Settore di cui all’art.72 del d. legislativo n.117/2017</a:t>
            </a:r>
            <a:endParaRPr lang="it-IT" sz="800" dirty="0"/>
          </a:p>
          <a:p>
            <a:endParaRPr lang="it-IT" dirty="0"/>
          </a:p>
        </p:txBody>
      </p:sp>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116632"/>
            <a:ext cx="1889924" cy="1889924"/>
          </a:xfrm>
          <a:prstGeom prst="rect">
            <a:avLst/>
          </a:prstGeom>
        </p:spPr>
      </p:pic>
      <p:pic>
        <p:nvPicPr>
          <p:cNvPr id="13" name="Picture 2" descr="logo_anffas_so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32656"/>
            <a:ext cx="2035026" cy="59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asellaDiTesto 12"/>
          <p:cNvSpPr txBox="1">
            <a:spLocks noChangeArrowheads="1"/>
          </p:cNvSpPr>
          <p:nvPr/>
        </p:nvSpPr>
        <p:spPr bwMode="auto">
          <a:xfrm>
            <a:off x="1907704" y="5406638"/>
            <a:ext cx="5688632" cy="584775"/>
          </a:xfrm>
          <a:prstGeom prst="rect">
            <a:avLst/>
          </a:prstGeom>
          <a:noFill/>
          <a:ln w="9525">
            <a:noFill/>
            <a:miter lim="800000"/>
            <a:headEnd/>
            <a:tailEnd/>
          </a:ln>
        </p:spPr>
        <p:txBody>
          <a:bodyPr wrap="square">
            <a:spAutoFit/>
          </a:bodyPr>
          <a:lstStyle/>
          <a:p>
            <a:pPr algn="ctr"/>
            <a:r>
              <a:rPr lang="it-IT" altLang="it-IT" sz="1600" b="1" i="1" dirty="0" smtClean="0">
                <a:solidFill>
                  <a:srgbClr val="003399"/>
                </a:solidFill>
                <a:latin typeface="Calibri" pitchFamily="34" charset="0"/>
              </a:rPr>
              <a:t>A cura dell’avv. Gianfranco </a:t>
            </a:r>
            <a:r>
              <a:rPr lang="it-IT" altLang="it-IT" sz="1600" b="1" i="1" dirty="0">
                <a:solidFill>
                  <a:srgbClr val="003399"/>
                </a:solidFill>
                <a:latin typeface="Calibri" pitchFamily="34" charset="0"/>
              </a:rPr>
              <a:t>de </a:t>
            </a:r>
            <a:r>
              <a:rPr lang="it-IT" altLang="it-IT" sz="1600" b="1" i="1" dirty="0" smtClean="0">
                <a:solidFill>
                  <a:srgbClr val="003399"/>
                </a:solidFill>
                <a:latin typeface="Calibri" pitchFamily="34" charset="0"/>
              </a:rPr>
              <a:t>Robertis</a:t>
            </a:r>
          </a:p>
          <a:p>
            <a:pPr algn="ctr"/>
            <a:r>
              <a:rPr lang="it-IT" altLang="it-IT" sz="1600" b="1" i="1" dirty="0" smtClean="0">
                <a:solidFill>
                  <a:srgbClr val="003399"/>
                </a:solidFill>
                <a:latin typeface="Calibri" pitchFamily="34" charset="0"/>
              </a:rPr>
              <a:t>Consulente Legale </a:t>
            </a:r>
            <a:r>
              <a:rPr lang="it-IT" altLang="it-IT" sz="1600" b="1" i="1" dirty="0">
                <a:solidFill>
                  <a:srgbClr val="003399"/>
                </a:solidFill>
                <a:latin typeface="Calibri" pitchFamily="34" charset="0"/>
              </a:rPr>
              <a:t>Anffas </a:t>
            </a:r>
            <a:r>
              <a:rPr lang="it-IT" altLang="it-IT" sz="1600" b="1" i="1" dirty="0" smtClean="0">
                <a:solidFill>
                  <a:srgbClr val="003399"/>
                </a:solidFill>
                <a:latin typeface="Calibri" pitchFamily="34" charset="0"/>
              </a:rPr>
              <a:t>Nazionale</a:t>
            </a:r>
            <a:endParaRPr lang="it-IT" altLang="it-IT" sz="1600" b="1" i="1" dirty="0">
              <a:solidFill>
                <a:srgbClr val="003399"/>
              </a:solidFill>
              <a:latin typeface="Calibri" pitchFamily="34" charset="0"/>
            </a:endParaRPr>
          </a:p>
        </p:txBody>
      </p:sp>
      <p:sp>
        <p:nvSpPr>
          <p:cNvPr id="2" name="Rettangolo 1"/>
          <p:cNvSpPr/>
          <p:nvPr/>
        </p:nvSpPr>
        <p:spPr>
          <a:xfrm>
            <a:off x="1187624" y="4077072"/>
            <a:ext cx="6768752" cy="1107996"/>
          </a:xfrm>
          <a:prstGeom prst="rect">
            <a:avLst/>
          </a:prstGeom>
        </p:spPr>
        <p:txBody>
          <a:bodyPr wrap="square">
            <a:spAutoFit/>
          </a:bodyPr>
          <a:lstStyle/>
          <a:p>
            <a:pPr algn="ctr"/>
            <a:r>
              <a:rPr lang="it-IT" b="1" dirty="0" smtClean="0">
                <a:solidFill>
                  <a:srgbClr val="003399"/>
                </a:solidFill>
              </a:rPr>
              <a:t>26 gennaio 2021</a:t>
            </a:r>
          </a:p>
          <a:p>
            <a:pPr algn="ctr"/>
            <a:endParaRPr lang="it-IT" sz="500" b="1" dirty="0">
              <a:solidFill>
                <a:srgbClr val="003399"/>
              </a:solidFill>
            </a:endParaRPr>
          </a:p>
          <a:p>
            <a:pPr algn="ctr"/>
            <a:endParaRPr lang="it-IT" sz="500" b="1" dirty="0" smtClean="0">
              <a:solidFill>
                <a:srgbClr val="003399"/>
              </a:solidFill>
            </a:endParaRPr>
          </a:p>
          <a:p>
            <a:pPr algn="ctr"/>
            <a:endParaRPr lang="it-IT" sz="500" b="1" dirty="0">
              <a:solidFill>
                <a:srgbClr val="003399"/>
              </a:solidFill>
            </a:endParaRPr>
          </a:p>
          <a:p>
            <a:pPr algn="ctr"/>
            <a:endParaRPr lang="it-IT" sz="500" b="1" dirty="0" smtClean="0">
              <a:solidFill>
                <a:srgbClr val="003399"/>
              </a:solidFill>
            </a:endParaRPr>
          </a:p>
          <a:p>
            <a:pPr algn="ctr"/>
            <a:r>
              <a:rPr lang="it-IT" sz="2800" b="1" dirty="0" smtClean="0">
                <a:solidFill>
                  <a:srgbClr val="003399"/>
                </a:solidFill>
              </a:rPr>
              <a:t>Case management e gestione delle équipe </a:t>
            </a:r>
            <a:endParaRPr lang="it-IT" sz="2800" b="1" dirty="0">
              <a:solidFill>
                <a:srgbClr val="B9CA14"/>
              </a:solidFill>
            </a:endParaRPr>
          </a:p>
        </p:txBody>
      </p:sp>
    </p:spTree>
    <p:extLst>
      <p:ext uri="{BB962C8B-B14F-4D97-AF65-F5344CB8AC3E}">
        <p14:creationId xmlns:p14="http://schemas.microsoft.com/office/powerpoint/2010/main" val="4251604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ogo_anffas_sol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64" y="263052"/>
            <a:ext cx="864096" cy="25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1043608" y="0"/>
            <a:ext cx="7272808" cy="984885"/>
          </a:xfrm>
          <a:prstGeom prst="rect">
            <a:avLst/>
          </a:prstGeom>
          <a:solidFill>
            <a:schemeClr val="bg2"/>
          </a:solidFill>
        </p:spPr>
        <p:txBody>
          <a:bodyPr wrap="square" rtlCol="0">
            <a:spAutoFit/>
          </a:bodyPr>
          <a:lstStyle/>
          <a:p>
            <a:pPr algn="ctr"/>
            <a:endParaRPr lang="it-IT" b="1" dirty="0" smtClean="0">
              <a:solidFill>
                <a:prstClr val="black"/>
              </a:solidFill>
              <a:cs typeface="Calibri" pitchFamily="34" charset="0"/>
            </a:endParaRPr>
          </a:p>
          <a:p>
            <a:pPr algn="ctr"/>
            <a:r>
              <a:rPr lang="it-IT" sz="2000" b="1" dirty="0" smtClean="0">
                <a:solidFill>
                  <a:prstClr val="black"/>
                </a:solidFill>
                <a:cs typeface="Calibri" pitchFamily="34" charset="0"/>
              </a:rPr>
              <a:t>CASE MANAGER: COMPITI</a:t>
            </a:r>
          </a:p>
          <a:p>
            <a:pPr algn="ctr"/>
            <a:r>
              <a:rPr lang="it-IT" sz="2000" b="1" dirty="0" smtClean="0">
                <a:solidFill>
                  <a:prstClr val="black"/>
                </a:solidFill>
                <a:cs typeface="Calibri" pitchFamily="34" charset="0"/>
              </a:rPr>
              <a:t> </a:t>
            </a:r>
            <a:endParaRPr lang="it-IT" sz="1400" b="1" dirty="0">
              <a:solidFill>
                <a:prstClr val="black"/>
              </a:solidFill>
              <a:cs typeface="Calibri" pitchFamily="34"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480" y="116772"/>
            <a:ext cx="675726" cy="675726"/>
          </a:xfrm>
          <a:prstGeom prst="rect">
            <a:avLst/>
          </a:prstGeom>
        </p:spPr>
      </p:pic>
      <p:sp>
        <p:nvSpPr>
          <p:cNvPr id="9" name="Freccia a destra 8"/>
          <p:cNvSpPr/>
          <p:nvPr/>
        </p:nvSpPr>
        <p:spPr>
          <a:xfrm rot="2350271">
            <a:off x="1870024" y="3795043"/>
            <a:ext cx="504056" cy="2880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6" name="Rettangolo 5"/>
          <p:cNvSpPr/>
          <p:nvPr/>
        </p:nvSpPr>
        <p:spPr>
          <a:xfrm>
            <a:off x="713026" y="1575674"/>
            <a:ext cx="7933972" cy="2585323"/>
          </a:xfrm>
          <a:prstGeom prst="rect">
            <a:avLst/>
          </a:prstGeom>
        </p:spPr>
        <p:txBody>
          <a:bodyPr wrap="square">
            <a:spAutoFit/>
          </a:bodyPr>
          <a:lstStyle/>
          <a:p>
            <a:pPr algn="just"/>
            <a:endParaRPr lang="it-IT" dirty="0">
              <a:solidFill>
                <a:prstClr val="black"/>
              </a:solidFill>
            </a:endParaRPr>
          </a:p>
          <a:p>
            <a:pPr algn="just"/>
            <a:r>
              <a:rPr lang="it-IT" dirty="0" smtClean="0">
                <a:solidFill>
                  <a:prstClr val="black"/>
                </a:solidFill>
              </a:rPr>
              <a:t> </a:t>
            </a:r>
          </a:p>
          <a:p>
            <a:pPr algn="just"/>
            <a:endParaRPr lang="it-IT" i="1" dirty="0">
              <a:solidFill>
                <a:prstClr val="black"/>
              </a:solidFill>
            </a:endParaRPr>
          </a:p>
          <a:p>
            <a:pPr algn="just"/>
            <a:r>
              <a:rPr lang="it-IT" i="1" dirty="0" smtClean="0">
                <a:solidFill>
                  <a:prstClr val="black"/>
                </a:solidFill>
              </a:rPr>
              <a:t> </a:t>
            </a:r>
          </a:p>
          <a:p>
            <a:pPr algn="just"/>
            <a:endParaRPr lang="it-IT" i="1" dirty="0">
              <a:solidFill>
                <a:prstClr val="black"/>
              </a:solidFill>
            </a:endParaRPr>
          </a:p>
          <a:p>
            <a:pPr algn="just"/>
            <a:endParaRPr lang="it-IT" i="1" dirty="0" smtClean="0">
              <a:solidFill>
                <a:prstClr val="black"/>
              </a:solidFill>
            </a:endParaRPr>
          </a:p>
          <a:p>
            <a:pPr algn="just"/>
            <a:endParaRPr lang="it-IT" i="1" dirty="0">
              <a:solidFill>
                <a:prstClr val="black"/>
              </a:solidFill>
            </a:endParaRPr>
          </a:p>
          <a:p>
            <a:pPr algn="just"/>
            <a:endParaRPr lang="it-IT" i="1" dirty="0" smtClean="0">
              <a:solidFill>
                <a:prstClr val="black"/>
              </a:solidFill>
            </a:endParaRPr>
          </a:p>
          <a:p>
            <a:pPr algn="just"/>
            <a:r>
              <a:rPr lang="it-IT" i="1" dirty="0" smtClean="0">
                <a:solidFill>
                  <a:prstClr val="black"/>
                </a:solidFill>
              </a:rPr>
              <a:t> </a:t>
            </a:r>
            <a:endParaRPr lang="it-IT" i="1" dirty="0">
              <a:solidFill>
                <a:prstClr val="black"/>
              </a:solidFill>
            </a:endParaRPr>
          </a:p>
        </p:txBody>
      </p:sp>
      <p:sp>
        <p:nvSpPr>
          <p:cNvPr id="10" name="Rettangolo 9"/>
          <p:cNvSpPr/>
          <p:nvPr/>
        </p:nvSpPr>
        <p:spPr>
          <a:xfrm>
            <a:off x="611560" y="1268760"/>
            <a:ext cx="7838920" cy="2031325"/>
          </a:xfrm>
          <a:prstGeom prst="rect">
            <a:avLst/>
          </a:prstGeom>
        </p:spPr>
        <p:txBody>
          <a:bodyPr wrap="square">
            <a:spAutoFit/>
          </a:bodyPr>
          <a:lstStyle/>
          <a:p>
            <a:pPr algn="just"/>
            <a:endParaRPr lang="it-IT" i="1" dirty="0">
              <a:solidFill>
                <a:prstClr val="black"/>
              </a:solidFill>
            </a:endParaRPr>
          </a:p>
          <a:p>
            <a:pPr algn="just"/>
            <a:r>
              <a:rPr lang="it-IT" i="1" dirty="0" smtClean="0">
                <a:solidFill>
                  <a:prstClr val="black"/>
                </a:solidFill>
              </a:rPr>
              <a:t> </a:t>
            </a:r>
          </a:p>
          <a:p>
            <a:pPr algn="just"/>
            <a:endParaRPr lang="it-IT" i="1" dirty="0">
              <a:solidFill>
                <a:prstClr val="black"/>
              </a:solidFill>
            </a:endParaRPr>
          </a:p>
          <a:p>
            <a:pPr algn="just"/>
            <a:endParaRPr lang="it-IT" i="1" dirty="0" smtClean="0">
              <a:solidFill>
                <a:prstClr val="black"/>
              </a:solidFill>
            </a:endParaRPr>
          </a:p>
          <a:p>
            <a:pPr algn="just"/>
            <a:endParaRPr lang="it-IT" i="1" dirty="0">
              <a:solidFill>
                <a:prstClr val="black"/>
              </a:solidFill>
            </a:endParaRPr>
          </a:p>
          <a:p>
            <a:pPr algn="just"/>
            <a:endParaRPr lang="it-IT" i="1" dirty="0" smtClean="0">
              <a:solidFill>
                <a:prstClr val="black"/>
              </a:solidFill>
            </a:endParaRPr>
          </a:p>
          <a:p>
            <a:pPr algn="just"/>
            <a:r>
              <a:rPr lang="it-IT" i="1" dirty="0" smtClean="0">
                <a:solidFill>
                  <a:prstClr val="black"/>
                </a:solidFill>
              </a:rPr>
              <a:t> </a:t>
            </a:r>
            <a:endParaRPr lang="it-IT" i="1" dirty="0">
              <a:solidFill>
                <a:prstClr val="black"/>
              </a:solidFill>
            </a:endParaRPr>
          </a:p>
        </p:txBody>
      </p:sp>
      <p:sp>
        <p:nvSpPr>
          <p:cNvPr id="11" name="Rettangolo 10"/>
          <p:cNvSpPr/>
          <p:nvPr/>
        </p:nvSpPr>
        <p:spPr>
          <a:xfrm>
            <a:off x="539552" y="1739402"/>
            <a:ext cx="7910928" cy="3970318"/>
          </a:xfrm>
          <a:prstGeom prst="rect">
            <a:avLst/>
          </a:prstGeom>
        </p:spPr>
        <p:txBody>
          <a:bodyPr wrap="square">
            <a:spAutoFit/>
          </a:bodyPr>
          <a:lstStyle/>
          <a:p>
            <a:pPr algn="just"/>
            <a:r>
              <a:rPr lang="it-IT" dirty="0" smtClean="0"/>
              <a:t>Il case manager ha innanzitutto il compito di curare la realizzazione del progetto e quindi di dare impulso all’avvio dei servizi/interventi/prestazioni e curarne il loro coordinamento, secondo quanto esattamente indicato nel progetto individuale. </a:t>
            </a:r>
          </a:p>
          <a:p>
            <a:pPr algn="just"/>
            <a:endParaRPr lang="it-IT" dirty="0"/>
          </a:p>
          <a:p>
            <a:pPr algn="just"/>
            <a:r>
              <a:rPr lang="it-IT" dirty="0" smtClean="0"/>
              <a:t>Nel costruire momenti/atti di coordinamento può sicuramente anche predisporre incontri tra i vari servizi, attivare accordi tra pubbliche amministrazioni o protocolli di intesa (laddove l’accordo è tra soggetti pubblici e soggetti privati).  </a:t>
            </a:r>
          </a:p>
          <a:p>
            <a:pPr algn="just"/>
            <a:endParaRPr lang="it-IT" dirty="0"/>
          </a:p>
          <a:p>
            <a:pPr algn="just"/>
            <a:r>
              <a:rPr lang="it-IT" dirty="0" smtClean="0"/>
              <a:t>In tale compito deve avere chiari chi sono i referenti dei singoli progetti/interventi, così come sono stati esplicitati nel progetto individuale.  </a:t>
            </a:r>
          </a:p>
          <a:p>
            <a:pPr algn="just"/>
            <a:endParaRPr lang="it-IT" dirty="0"/>
          </a:p>
          <a:p>
            <a:pPr algn="just"/>
            <a:r>
              <a:rPr lang="it-IT" dirty="0" smtClean="0"/>
              <a:t>Il case manager potrebbe anche essere investito del compito di poter interfacciarsi su aspetti inerenti il progetto individuale e la protezione della persona con disabilità con il Giudice Tutelare.</a:t>
            </a:r>
            <a:r>
              <a:rPr lang="it-IT" i="1" dirty="0" smtClean="0"/>
              <a:t> </a:t>
            </a:r>
            <a:endParaRPr lang="it-IT" i="1" dirty="0"/>
          </a:p>
        </p:txBody>
      </p:sp>
    </p:spTree>
    <p:extLst>
      <p:ext uri="{BB962C8B-B14F-4D97-AF65-F5344CB8AC3E}">
        <p14:creationId xmlns:p14="http://schemas.microsoft.com/office/powerpoint/2010/main" val="1492559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ogo_anffas_sol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64" y="263052"/>
            <a:ext cx="864096" cy="25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1043608" y="0"/>
            <a:ext cx="7272808" cy="984885"/>
          </a:xfrm>
          <a:prstGeom prst="rect">
            <a:avLst/>
          </a:prstGeom>
          <a:solidFill>
            <a:schemeClr val="bg2"/>
          </a:solidFill>
        </p:spPr>
        <p:txBody>
          <a:bodyPr wrap="square" rtlCol="0">
            <a:spAutoFit/>
          </a:bodyPr>
          <a:lstStyle/>
          <a:p>
            <a:pPr algn="ctr"/>
            <a:endParaRPr lang="it-IT" b="1" dirty="0" smtClean="0">
              <a:solidFill>
                <a:prstClr val="black"/>
              </a:solidFill>
              <a:cs typeface="Calibri" pitchFamily="34" charset="0"/>
            </a:endParaRPr>
          </a:p>
          <a:p>
            <a:pPr algn="ctr"/>
            <a:r>
              <a:rPr lang="it-IT" sz="2000" b="1" dirty="0" smtClean="0">
                <a:solidFill>
                  <a:prstClr val="black"/>
                </a:solidFill>
                <a:cs typeface="Calibri" pitchFamily="34" charset="0"/>
              </a:rPr>
              <a:t>CASE MANAGER E COORDINATORE SERVIZIO O «CAPOCASA» </a:t>
            </a:r>
          </a:p>
          <a:p>
            <a:pPr algn="ctr"/>
            <a:r>
              <a:rPr lang="it-IT" sz="2000" b="1" dirty="0" smtClean="0">
                <a:solidFill>
                  <a:prstClr val="black"/>
                </a:solidFill>
                <a:cs typeface="Calibri" pitchFamily="34" charset="0"/>
              </a:rPr>
              <a:t> </a:t>
            </a:r>
            <a:endParaRPr lang="it-IT" sz="1400" b="1" dirty="0">
              <a:solidFill>
                <a:prstClr val="black"/>
              </a:solidFill>
              <a:cs typeface="Calibri" pitchFamily="34"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480" y="116772"/>
            <a:ext cx="675726" cy="675726"/>
          </a:xfrm>
          <a:prstGeom prst="rect">
            <a:avLst/>
          </a:prstGeom>
        </p:spPr>
      </p:pic>
      <p:sp>
        <p:nvSpPr>
          <p:cNvPr id="9" name="Freccia a destra 8"/>
          <p:cNvSpPr/>
          <p:nvPr/>
        </p:nvSpPr>
        <p:spPr>
          <a:xfrm rot="2350271">
            <a:off x="1870024" y="3795043"/>
            <a:ext cx="504056" cy="2880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6" name="Rettangolo 5"/>
          <p:cNvSpPr/>
          <p:nvPr/>
        </p:nvSpPr>
        <p:spPr>
          <a:xfrm>
            <a:off x="713026" y="1575674"/>
            <a:ext cx="7933972" cy="2585323"/>
          </a:xfrm>
          <a:prstGeom prst="rect">
            <a:avLst/>
          </a:prstGeom>
        </p:spPr>
        <p:txBody>
          <a:bodyPr wrap="square">
            <a:spAutoFit/>
          </a:bodyPr>
          <a:lstStyle/>
          <a:p>
            <a:pPr algn="just"/>
            <a:endParaRPr lang="it-IT" dirty="0">
              <a:solidFill>
                <a:prstClr val="black"/>
              </a:solidFill>
            </a:endParaRPr>
          </a:p>
          <a:p>
            <a:pPr algn="just"/>
            <a:r>
              <a:rPr lang="it-IT" dirty="0" smtClean="0">
                <a:solidFill>
                  <a:prstClr val="black"/>
                </a:solidFill>
              </a:rPr>
              <a:t> </a:t>
            </a:r>
          </a:p>
          <a:p>
            <a:pPr algn="just"/>
            <a:endParaRPr lang="it-IT" i="1" dirty="0">
              <a:solidFill>
                <a:prstClr val="black"/>
              </a:solidFill>
            </a:endParaRPr>
          </a:p>
          <a:p>
            <a:pPr algn="just"/>
            <a:r>
              <a:rPr lang="it-IT" i="1" dirty="0" smtClean="0">
                <a:solidFill>
                  <a:prstClr val="black"/>
                </a:solidFill>
              </a:rPr>
              <a:t> </a:t>
            </a:r>
          </a:p>
          <a:p>
            <a:pPr algn="just"/>
            <a:endParaRPr lang="it-IT" i="1" dirty="0">
              <a:solidFill>
                <a:prstClr val="black"/>
              </a:solidFill>
            </a:endParaRPr>
          </a:p>
          <a:p>
            <a:pPr algn="just"/>
            <a:endParaRPr lang="it-IT" i="1" dirty="0" smtClean="0">
              <a:solidFill>
                <a:prstClr val="black"/>
              </a:solidFill>
            </a:endParaRPr>
          </a:p>
          <a:p>
            <a:pPr algn="just"/>
            <a:endParaRPr lang="it-IT" i="1" dirty="0">
              <a:solidFill>
                <a:prstClr val="black"/>
              </a:solidFill>
            </a:endParaRPr>
          </a:p>
          <a:p>
            <a:pPr algn="just"/>
            <a:endParaRPr lang="it-IT" i="1" dirty="0" smtClean="0">
              <a:solidFill>
                <a:prstClr val="black"/>
              </a:solidFill>
            </a:endParaRPr>
          </a:p>
          <a:p>
            <a:pPr algn="just"/>
            <a:r>
              <a:rPr lang="it-IT" i="1" dirty="0" smtClean="0">
                <a:solidFill>
                  <a:prstClr val="black"/>
                </a:solidFill>
              </a:rPr>
              <a:t> </a:t>
            </a:r>
            <a:endParaRPr lang="it-IT" i="1" dirty="0">
              <a:solidFill>
                <a:prstClr val="black"/>
              </a:solidFill>
            </a:endParaRPr>
          </a:p>
        </p:txBody>
      </p:sp>
      <p:sp>
        <p:nvSpPr>
          <p:cNvPr id="10" name="Rettangolo 9"/>
          <p:cNvSpPr/>
          <p:nvPr/>
        </p:nvSpPr>
        <p:spPr>
          <a:xfrm>
            <a:off x="611560" y="1268760"/>
            <a:ext cx="7838920" cy="2031325"/>
          </a:xfrm>
          <a:prstGeom prst="rect">
            <a:avLst/>
          </a:prstGeom>
        </p:spPr>
        <p:txBody>
          <a:bodyPr wrap="square">
            <a:spAutoFit/>
          </a:bodyPr>
          <a:lstStyle/>
          <a:p>
            <a:pPr algn="just"/>
            <a:endParaRPr lang="it-IT" i="1" dirty="0">
              <a:solidFill>
                <a:prstClr val="black"/>
              </a:solidFill>
            </a:endParaRPr>
          </a:p>
          <a:p>
            <a:pPr algn="just"/>
            <a:r>
              <a:rPr lang="it-IT" i="1" dirty="0" smtClean="0">
                <a:solidFill>
                  <a:prstClr val="black"/>
                </a:solidFill>
              </a:rPr>
              <a:t> </a:t>
            </a:r>
          </a:p>
          <a:p>
            <a:pPr algn="just"/>
            <a:endParaRPr lang="it-IT" i="1" dirty="0">
              <a:solidFill>
                <a:prstClr val="black"/>
              </a:solidFill>
            </a:endParaRPr>
          </a:p>
          <a:p>
            <a:pPr algn="just"/>
            <a:endParaRPr lang="it-IT" i="1" dirty="0" smtClean="0">
              <a:solidFill>
                <a:prstClr val="black"/>
              </a:solidFill>
            </a:endParaRPr>
          </a:p>
          <a:p>
            <a:pPr algn="just"/>
            <a:endParaRPr lang="it-IT" i="1" dirty="0">
              <a:solidFill>
                <a:prstClr val="black"/>
              </a:solidFill>
            </a:endParaRPr>
          </a:p>
          <a:p>
            <a:pPr algn="just"/>
            <a:endParaRPr lang="it-IT" i="1" dirty="0" smtClean="0">
              <a:solidFill>
                <a:prstClr val="black"/>
              </a:solidFill>
            </a:endParaRPr>
          </a:p>
          <a:p>
            <a:pPr algn="just"/>
            <a:r>
              <a:rPr lang="it-IT" i="1" dirty="0" smtClean="0">
                <a:solidFill>
                  <a:prstClr val="black"/>
                </a:solidFill>
              </a:rPr>
              <a:t> </a:t>
            </a:r>
            <a:endParaRPr lang="it-IT" i="1" dirty="0">
              <a:solidFill>
                <a:prstClr val="black"/>
              </a:solidFill>
            </a:endParaRPr>
          </a:p>
        </p:txBody>
      </p:sp>
      <p:sp>
        <p:nvSpPr>
          <p:cNvPr id="11" name="Rettangolo 10"/>
          <p:cNvSpPr/>
          <p:nvPr/>
        </p:nvSpPr>
        <p:spPr>
          <a:xfrm>
            <a:off x="539552" y="1739402"/>
            <a:ext cx="7910928" cy="3970318"/>
          </a:xfrm>
          <a:prstGeom prst="rect">
            <a:avLst/>
          </a:prstGeom>
        </p:spPr>
        <p:txBody>
          <a:bodyPr wrap="square">
            <a:spAutoFit/>
          </a:bodyPr>
          <a:lstStyle/>
          <a:p>
            <a:pPr algn="just"/>
            <a:r>
              <a:rPr lang="it-IT" dirty="0" smtClean="0"/>
              <a:t>Non va confuso il case manager del progetto individuale di ciascuna persona con chi coordina semmai un progetto di gruppo/comunitario, per esempio il «</a:t>
            </a:r>
            <a:r>
              <a:rPr lang="it-IT" dirty="0" err="1" smtClean="0"/>
              <a:t>capocasa</a:t>
            </a:r>
            <a:r>
              <a:rPr lang="it-IT" dirty="0" smtClean="0"/>
              <a:t>» di un co-</a:t>
            </a:r>
            <a:r>
              <a:rPr lang="it-IT" dirty="0" err="1" smtClean="0"/>
              <a:t>housing</a:t>
            </a:r>
            <a:r>
              <a:rPr lang="it-IT" dirty="0" smtClean="0"/>
              <a:t>. Così anche nel caso dell’esistenza di un coordinatore di servizi, soprattutto nel caso di una persona che vive in una struttura residenziale. </a:t>
            </a:r>
          </a:p>
          <a:p>
            <a:pPr algn="just"/>
            <a:endParaRPr lang="it-IT" dirty="0"/>
          </a:p>
          <a:p>
            <a:pPr algn="just"/>
            <a:r>
              <a:rPr lang="it-IT" dirty="0" smtClean="0"/>
              <a:t>La figura del «case manager» può anche coincidere con quella del referente di un servizio o di un coordinatore di un gruppo (se si ritiene che afferisca al bisogno prevalente e sempre che si acceda alla tesi della possibilità del conferimento di un incarico anche ad una figura privata), ma diverso è il ruolo che svolge anche se in alcuni suoi concreti aspetti vi sono profili di cointeressenza.   </a:t>
            </a:r>
          </a:p>
          <a:p>
            <a:pPr algn="just"/>
            <a:endParaRPr lang="it-IT" i="1" dirty="0"/>
          </a:p>
          <a:p>
            <a:pPr algn="just"/>
            <a:r>
              <a:rPr lang="it-IT" dirty="0" smtClean="0"/>
              <a:t>In ogni caso le pubbliche Amministrazioni non dovrebbero automaticamente onerare il coordinatore di un servizio a gestire anche delle attività di controllo, monitoraggio e verifica  </a:t>
            </a:r>
            <a:endParaRPr lang="it-IT" dirty="0"/>
          </a:p>
        </p:txBody>
      </p:sp>
    </p:spTree>
    <p:extLst>
      <p:ext uri="{BB962C8B-B14F-4D97-AF65-F5344CB8AC3E}">
        <p14:creationId xmlns:p14="http://schemas.microsoft.com/office/powerpoint/2010/main" val="510839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ogo_anffas_sol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64" y="263052"/>
            <a:ext cx="864096" cy="25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1043608" y="0"/>
            <a:ext cx="7272808" cy="984885"/>
          </a:xfrm>
          <a:prstGeom prst="rect">
            <a:avLst/>
          </a:prstGeom>
          <a:solidFill>
            <a:schemeClr val="bg2"/>
          </a:solidFill>
        </p:spPr>
        <p:txBody>
          <a:bodyPr wrap="square" rtlCol="0">
            <a:spAutoFit/>
          </a:bodyPr>
          <a:lstStyle/>
          <a:p>
            <a:pPr algn="ctr"/>
            <a:endParaRPr lang="it-IT" b="1" dirty="0" smtClean="0">
              <a:solidFill>
                <a:prstClr val="black"/>
              </a:solidFill>
              <a:cs typeface="Calibri" pitchFamily="34" charset="0"/>
            </a:endParaRPr>
          </a:p>
          <a:p>
            <a:pPr algn="ctr"/>
            <a:r>
              <a:rPr lang="it-IT" sz="2000" b="1" dirty="0" smtClean="0">
                <a:solidFill>
                  <a:prstClr val="black"/>
                </a:solidFill>
                <a:cs typeface="Calibri" pitchFamily="34" charset="0"/>
              </a:rPr>
              <a:t>CASE MANAGER: ATTIVITÁ DI COORDINAMENTO</a:t>
            </a:r>
          </a:p>
          <a:p>
            <a:pPr algn="ctr"/>
            <a:r>
              <a:rPr lang="it-IT" sz="2000" b="1" dirty="0" smtClean="0">
                <a:solidFill>
                  <a:prstClr val="black"/>
                </a:solidFill>
                <a:cs typeface="Calibri" pitchFamily="34" charset="0"/>
              </a:rPr>
              <a:t> </a:t>
            </a:r>
            <a:endParaRPr lang="it-IT" sz="1400" b="1" dirty="0">
              <a:solidFill>
                <a:prstClr val="black"/>
              </a:solidFill>
              <a:cs typeface="Calibri" pitchFamily="34"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480" y="116772"/>
            <a:ext cx="675726" cy="675726"/>
          </a:xfrm>
          <a:prstGeom prst="rect">
            <a:avLst/>
          </a:prstGeom>
        </p:spPr>
      </p:pic>
      <p:sp>
        <p:nvSpPr>
          <p:cNvPr id="9" name="Freccia a destra 8"/>
          <p:cNvSpPr/>
          <p:nvPr/>
        </p:nvSpPr>
        <p:spPr>
          <a:xfrm rot="2350271">
            <a:off x="1870024" y="3795043"/>
            <a:ext cx="504056" cy="2880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6" name="Rettangolo 5"/>
          <p:cNvSpPr/>
          <p:nvPr/>
        </p:nvSpPr>
        <p:spPr>
          <a:xfrm>
            <a:off x="713026" y="1575674"/>
            <a:ext cx="7933972" cy="2585323"/>
          </a:xfrm>
          <a:prstGeom prst="rect">
            <a:avLst/>
          </a:prstGeom>
        </p:spPr>
        <p:txBody>
          <a:bodyPr wrap="square">
            <a:spAutoFit/>
          </a:bodyPr>
          <a:lstStyle/>
          <a:p>
            <a:pPr algn="just"/>
            <a:endParaRPr lang="it-IT" dirty="0">
              <a:solidFill>
                <a:prstClr val="black"/>
              </a:solidFill>
            </a:endParaRPr>
          </a:p>
          <a:p>
            <a:pPr algn="just"/>
            <a:r>
              <a:rPr lang="it-IT" dirty="0" smtClean="0">
                <a:solidFill>
                  <a:prstClr val="black"/>
                </a:solidFill>
              </a:rPr>
              <a:t> </a:t>
            </a:r>
          </a:p>
          <a:p>
            <a:pPr algn="just"/>
            <a:endParaRPr lang="it-IT" i="1" dirty="0">
              <a:solidFill>
                <a:prstClr val="black"/>
              </a:solidFill>
            </a:endParaRPr>
          </a:p>
          <a:p>
            <a:pPr algn="just"/>
            <a:r>
              <a:rPr lang="it-IT" i="1" dirty="0" smtClean="0">
                <a:solidFill>
                  <a:prstClr val="black"/>
                </a:solidFill>
              </a:rPr>
              <a:t> </a:t>
            </a:r>
          </a:p>
          <a:p>
            <a:pPr algn="just"/>
            <a:endParaRPr lang="it-IT" i="1" dirty="0">
              <a:solidFill>
                <a:prstClr val="black"/>
              </a:solidFill>
            </a:endParaRPr>
          </a:p>
          <a:p>
            <a:pPr algn="just"/>
            <a:endParaRPr lang="it-IT" i="1" dirty="0" smtClean="0">
              <a:solidFill>
                <a:prstClr val="black"/>
              </a:solidFill>
            </a:endParaRPr>
          </a:p>
          <a:p>
            <a:pPr algn="just"/>
            <a:endParaRPr lang="it-IT" i="1" dirty="0">
              <a:solidFill>
                <a:prstClr val="black"/>
              </a:solidFill>
            </a:endParaRPr>
          </a:p>
          <a:p>
            <a:pPr algn="just"/>
            <a:endParaRPr lang="it-IT" i="1" dirty="0" smtClean="0">
              <a:solidFill>
                <a:prstClr val="black"/>
              </a:solidFill>
            </a:endParaRPr>
          </a:p>
          <a:p>
            <a:pPr algn="just"/>
            <a:r>
              <a:rPr lang="it-IT" i="1" dirty="0" smtClean="0">
                <a:solidFill>
                  <a:prstClr val="black"/>
                </a:solidFill>
              </a:rPr>
              <a:t> </a:t>
            </a:r>
            <a:endParaRPr lang="it-IT" i="1" dirty="0">
              <a:solidFill>
                <a:prstClr val="black"/>
              </a:solidFill>
            </a:endParaRPr>
          </a:p>
        </p:txBody>
      </p:sp>
      <p:sp>
        <p:nvSpPr>
          <p:cNvPr id="10" name="Rettangolo 9"/>
          <p:cNvSpPr/>
          <p:nvPr/>
        </p:nvSpPr>
        <p:spPr>
          <a:xfrm>
            <a:off x="755576" y="1484784"/>
            <a:ext cx="7560840" cy="2031325"/>
          </a:xfrm>
          <a:prstGeom prst="rect">
            <a:avLst/>
          </a:prstGeom>
        </p:spPr>
        <p:txBody>
          <a:bodyPr wrap="square">
            <a:spAutoFit/>
          </a:bodyPr>
          <a:lstStyle/>
          <a:p>
            <a:pPr algn="just"/>
            <a:endParaRPr lang="it-IT" i="1" dirty="0">
              <a:solidFill>
                <a:prstClr val="black"/>
              </a:solidFill>
            </a:endParaRPr>
          </a:p>
          <a:p>
            <a:pPr algn="just"/>
            <a:r>
              <a:rPr lang="it-IT" i="1" dirty="0" smtClean="0">
                <a:solidFill>
                  <a:prstClr val="black"/>
                </a:solidFill>
              </a:rPr>
              <a:t> </a:t>
            </a:r>
          </a:p>
          <a:p>
            <a:pPr algn="just"/>
            <a:endParaRPr lang="it-IT" i="1" dirty="0">
              <a:solidFill>
                <a:prstClr val="black"/>
              </a:solidFill>
            </a:endParaRPr>
          </a:p>
          <a:p>
            <a:pPr algn="just"/>
            <a:endParaRPr lang="it-IT" i="1" dirty="0" smtClean="0">
              <a:solidFill>
                <a:prstClr val="black"/>
              </a:solidFill>
            </a:endParaRPr>
          </a:p>
          <a:p>
            <a:pPr algn="just"/>
            <a:endParaRPr lang="it-IT" i="1" dirty="0">
              <a:solidFill>
                <a:prstClr val="black"/>
              </a:solidFill>
            </a:endParaRPr>
          </a:p>
          <a:p>
            <a:pPr algn="just"/>
            <a:endParaRPr lang="it-IT" i="1" dirty="0" smtClean="0">
              <a:solidFill>
                <a:prstClr val="black"/>
              </a:solidFill>
            </a:endParaRPr>
          </a:p>
          <a:p>
            <a:pPr algn="just"/>
            <a:r>
              <a:rPr lang="it-IT" i="1" dirty="0" smtClean="0">
                <a:solidFill>
                  <a:prstClr val="black"/>
                </a:solidFill>
              </a:rPr>
              <a:t> </a:t>
            </a:r>
            <a:endParaRPr lang="it-IT" i="1" dirty="0">
              <a:solidFill>
                <a:prstClr val="black"/>
              </a:solidFill>
            </a:endParaRPr>
          </a:p>
        </p:txBody>
      </p:sp>
      <p:pic>
        <p:nvPicPr>
          <p:cNvPr id="11"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7774" t="25001" r="57080" b="68461"/>
          <a:stretch/>
        </p:blipFill>
        <p:spPr bwMode="auto">
          <a:xfrm>
            <a:off x="222979" y="1508366"/>
            <a:ext cx="1975587" cy="47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4561" t="38473" r="61236" b="57318"/>
          <a:stretch/>
        </p:blipFill>
        <p:spPr bwMode="auto">
          <a:xfrm>
            <a:off x="200818" y="2159561"/>
            <a:ext cx="1852550" cy="30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5344" t="20000" r="3529" b="22103"/>
          <a:stretch/>
        </p:blipFill>
        <p:spPr bwMode="auto">
          <a:xfrm>
            <a:off x="303487" y="2915245"/>
            <a:ext cx="8719823" cy="349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Freccia a destra 15"/>
          <p:cNvSpPr/>
          <p:nvPr/>
        </p:nvSpPr>
        <p:spPr>
          <a:xfrm rot="2206934">
            <a:off x="95891" y="3601019"/>
            <a:ext cx="432048" cy="28803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ED0F69"/>
              </a:solidFill>
            </a:endParaRPr>
          </a:p>
        </p:txBody>
      </p:sp>
      <p:sp>
        <p:nvSpPr>
          <p:cNvPr id="17" name="Freccia a destra 16"/>
          <p:cNvSpPr/>
          <p:nvPr/>
        </p:nvSpPr>
        <p:spPr>
          <a:xfrm rot="2206934">
            <a:off x="7883692" y="2824855"/>
            <a:ext cx="432048" cy="28803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ED0F69"/>
              </a:solidFill>
            </a:endParaRPr>
          </a:p>
        </p:txBody>
      </p:sp>
    </p:spTree>
    <p:extLst>
      <p:ext uri="{BB962C8B-B14F-4D97-AF65-F5344CB8AC3E}">
        <p14:creationId xmlns:p14="http://schemas.microsoft.com/office/powerpoint/2010/main" val="2586079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876" t="13958" r="15081" b="33959"/>
          <a:stretch/>
        </p:blipFill>
        <p:spPr bwMode="auto">
          <a:xfrm>
            <a:off x="269502" y="2519879"/>
            <a:ext cx="8640594" cy="361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logo_anffas_so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64" y="263052"/>
            <a:ext cx="864096" cy="25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1043608" y="9006"/>
            <a:ext cx="7272808" cy="892552"/>
          </a:xfrm>
          <a:prstGeom prst="rect">
            <a:avLst/>
          </a:prstGeom>
          <a:solidFill>
            <a:schemeClr val="bg2"/>
          </a:solidFill>
        </p:spPr>
        <p:txBody>
          <a:bodyPr wrap="square" rtlCol="0">
            <a:spAutoFit/>
          </a:bodyPr>
          <a:lstStyle/>
          <a:p>
            <a:pPr algn="ctr"/>
            <a:endParaRPr lang="it-IT" b="1" dirty="0" smtClean="0">
              <a:solidFill>
                <a:prstClr val="black"/>
              </a:solidFill>
              <a:cs typeface="Calibri" pitchFamily="34" charset="0"/>
            </a:endParaRPr>
          </a:p>
          <a:p>
            <a:pPr algn="ctr"/>
            <a:r>
              <a:rPr lang="it-IT" sz="2000" b="1" dirty="0" smtClean="0">
                <a:solidFill>
                  <a:prstClr val="black"/>
                </a:solidFill>
                <a:cs typeface="Calibri" pitchFamily="34" charset="0"/>
              </a:rPr>
              <a:t>CASE MANAGER: ATTIVITÁ DI COORDINAMENTO </a:t>
            </a:r>
          </a:p>
          <a:p>
            <a:pPr algn="ctr"/>
            <a:endParaRPr lang="it-IT" sz="1400" b="1" dirty="0">
              <a:solidFill>
                <a:prstClr val="black"/>
              </a:solidFill>
              <a:cs typeface="Calibri" pitchFamily="34" charset="0"/>
            </a:endParaRPr>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0480" y="116772"/>
            <a:ext cx="675726" cy="675726"/>
          </a:xfrm>
          <a:prstGeom prst="rect">
            <a:avLst/>
          </a:prstGeom>
        </p:spPr>
      </p:pic>
      <p:sp>
        <p:nvSpPr>
          <p:cNvPr id="9" name="Freccia a destra 8"/>
          <p:cNvSpPr/>
          <p:nvPr/>
        </p:nvSpPr>
        <p:spPr>
          <a:xfrm rot="2350271">
            <a:off x="1870024" y="3795043"/>
            <a:ext cx="504056" cy="2880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6" name="Rettangolo 5"/>
          <p:cNvSpPr/>
          <p:nvPr/>
        </p:nvSpPr>
        <p:spPr>
          <a:xfrm>
            <a:off x="713026" y="1575674"/>
            <a:ext cx="7933972" cy="2585323"/>
          </a:xfrm>
          <a:prstGeom prst="rect">
            <a:avLst/>
          </a:prstGeom>
        </p:spPr>
        <p:txBody>
          <a:bodyPr wrap="square">
            <a:spAutoFit/>
          </a:bodyPr>
          <a:lstStyle/>
          <a:p>
            <a:pPr algn="just"/>
            <a:endParaRPr lang="it-IT" dirty="0">
              <a:solidFill>
                <a:prstClr val="black"/>
              </a:solidFill>
            </a:endParaRPr>
          </a:p>
          <a:p>
            <a:pPr algn="just"/>
            <a:r>
              <a:rPr lang="it-IT" dirty="0" smtClean="0">
                <a:solidFill>
                  <a:prstClr val="black"/>
                </a:solidFill>
              </a:rPr>
              <a:t> </a:t>
            </a:r>
          </a:p>
          <a:p>
            <a:pPr algn="just"/>
            <a:endParaRPr lang="it-IT" i="1" dirty="0">
              <a:solidFill>
                <a:prstClr val="black"/>
              </a:solidFill>
            </a:endParaRPr>
          </a:p>
          <a:p>
            <a:pPr algn="just"/>
            <a:r>
              <a:rPr lang="it-IT" i="1" dirty="0" smtClean="0">
                <a:solidFill>
                  <a:prstClr val="black"/>
                </a:solidFill>
              </a:rPr>
              <a:t> </a:t>
            </a:r>
          </a:p>
          <a:p>
            <a:pPr algn="just"/>
            <a:endParaRPr lang="it-IT" i="1" dirty="0">
              <a:solidFill>
                <a:prstClr val="black"/>
              </a:solidFill>
            </a:endParaRPr>
          </a:p>
          <a:p>
            <a:pPr algn="just"/>
            <a:endParaRPr lang="it-IT" i="1" dirty="0" smtClean="0">
              <a:solidFill>
                <a:prstClr val="black"/>
              </a:solidFill>
            </a:endParaRPr>
          </a:p>
          <a:p>
            <a:pPr algn="just"/>
            <a:endParaRPr lang="it-IT" i="1" dirty="0">
              <a:solidFill>
                <a:prstClr val="black"/>
              </a:solidFill>
            </a:endParaRPr>
          </a:p>
          <a:p>
            <a:pPr algn="just"/>
            <a:endParaRPr lang="it-IT" i="1" dirty="0" smtClean="0">
              <a:solidFill>
                <a:prstClr val="black"/>
              </a:solidFill>
            </a:endParaRPr>
          </a:p>
          <a:p>
            <a:pPr algn="just"/>
            <a:r>
              <a:rPr lang="it-IT" i="1" dirty="0" smtClean="0">
                <a:solidFill>
                  <a:prstClr val="black"/>
                </a:solidFill>
              </a:rPr>
              <a:t> </a:t>
            </a:r>
            <a:endParaRPr lang="it-IT" i="1" dirty="0">
              <a:solidFill>
                <a:prstClr val="black"/>
              </a:solidFill>
            </a:endParaRPr>
          </a:p>
        </p:txBody>
      </p:sp>
      <p:sp>
        <p:nvSpPr>
          <p:cNvPr id="10" name="Rettangolo 9"/>
          <p:cNvSpPr/>
          <p:nvPr/>
        </p:nvSpPr>
        <p:spPr>
          <a:xfrm>
            <a:off x="755576" y="1484784"/>
            <a:ext cx="7560840" cy="2031325"/>
          </a:xfrm>
          <a:prstGeom prst="rect">
            <a:avLst/>
          </a:prstGeom>
        </p:spPr>
        <p:txBody>
          <a:bodyPr wrap="square">
            <a:spAutoFit/>
          </a:bodyPr>
          <a:lstStyle/>
          <a:p>
            <a:pPr algn="just"/>
            <a:endParaRPr lang="it-IT" i="1" dirty="0">
              <a:solidFill>
                <a:prstClr val="black"/>
              </a:solidFill>
            </a:endParaRPr>
          </a:p>
          <a:p>
            <a:pPr algn="just"/>
            <a:r>
              <a:rPr lang="it-IT" i="1" dirty="0" smtClean="0">
                <a:solidFill>
                  <a:prstClr val="black"/>
                </a:solidFill>
              </a:rPr>
              <a:t> </a:t>
            </a:r>
          </a:p>
          <a:p>
            <a:pPr algn="just"/>
            <a:endParaRPr lang="it-IT" i="1" dirty="0">
              <a:solidFill>
                <a:prstClr val="black"/>
              </a:solidFill>
            </a:endParaRPr>
          </a:p>
          <a:p>
            <a:pPr algn="just"/>
            <a:endParaRPr lang="it-IT" i="1" dirty="0" smtClean="0">
              <a:solidFill>
                <a:prstClr val="black"/>
              </a:solidFill>
            </a:endParaRPr>
          </a:p>
          <a:p>
            <a:pPr algn="just"/>
            <a:endParaRPr lang="it-IT" i="1" dirty="0">
              <a:solidFill>
                <a:prstClr val="black"/>
              </a:solidFill>
            </a:endParaRPr>
          </a:p>
          <a:p>
            <a:pPr algn="just"/>
            <a:endParaRPr lang="it-IT" i="1" dirty="0" smtClean="0">
              <a:solidFill>
                <a:prstClr val="black"/>
              </a:solidFill>
            </a:endParaRPr>
          </a:p>
          <a:p>
            <a:pPr algn="just"/>
            <a:r>
              <a:rPr lang="it-IT" i="1" dirty="0" smtClean="0">
                <a:solidFill>
                  <a:prstClr val="black"/>
                </a:solidFill>
              </a:rPr>
              <a:t> </a:t>
            </a:r>
            <a:endParaRPr lang="it-IT" i="1" dirty="0">
              <a:solidFill>
                <a:prstClr val="black"/>
              </a:solidFill>
            </a:endParaRPr>
          </a:p>
        </p:txBody>
      </p:sp>
      <p:pic>
        <p:nvPicPr>
          <p:cNvPr id="11"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7774" t="25001" r="57080" b="68461"/>
          <a:stretch/>
        </p:blipFill>
        <p:spPr bwMode="auto">
          <a:xfrm>
            <a:off x="269502" y="1156732"/>
            <a:ext cx="1975587" cy="47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4561" t="38473" r="61236" b="57318"/>
          <a:stretch/>
        </p:blipFill>
        <p:spPr bwMode="auto">
          <a:xfrm>
            <a:off x="269502" y="1819533"/>
            <a:ext cx="1852550" cy="30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Freccia a destra 15"/>
          <p:cNvSpPr/>
          <p:nvPr/>
        </p:nvSpPr>
        <p:spPr>
          <a:xfrm rot="2206934">
            <a:off x="4903259" y="2356430"/>
            <a:ext cx="432048" cy="28803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ED0F69"/>
              </a:solidFill>
            </a:endParaRPr>
          </a:p>
        </p:txBody>
      </p:sp>
    </p:spTree>
    <p:extLst>
      <p:ext uri="{BB962C8B-B14F-4D97-AF65-F5344CB8AC3E}">
        <p14:creationId xmlns:p14="http://schemas.microsoft.com/office/powerpoint/2010/main" val="3303367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ogo_anffas_sol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64" y="263052"/>
            <a:ext cx="864096" cy="25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1043608" y="0"/>
            <a:ext cx="7272808" cy="984885"/>
          </a:xfrm>
          <a:prstGeom prst="rect">
            <a:avLst/>
          </a:prstGeom>
          <a:solidFill>
            <a:schemeClr val="bg2"/>
          </a:solidFill>
        </p:spPr>
        <p:txBody>
          <a:bodyPr wrap="square" rtlCol="0">
            <a:spAutoFit/>
          </a:bodyPr>
          <a:lstStyle/>
          <a:p>
            <a:pPr algn="ctr"/>
            <a:endParaRPr lang="it-IT" b="1" dirty="0" smtClean="0">
              <a:solidFill>
                <a:prstClr val="black"/>
              </a:solidFill>
              <a:cs typeface="Calibri" pitchFamily="34" charset="0"/>
            </a:endParaRPr>
          </a:p>
          <a:p>
            <a:pPr algn="ctr"/>
            <a:r>
              <a:rPr lang="it-IT" sz="2000" b="1" dirty="0" smtClean="0">
                <a:solidFill>
                  <a:prstClr val="black"/>
                </a:solidFill>
                <a:cs typeface="Calibri" pitchFamily="34" charset="0"/>
              </a:rPr>
              <a:t>CASE MANAGER: COMPITI</a:t>
            </a:r>
          </a:p>
          <a:p>
            <a:pPr algn="ctr"/>
            <a:r>
              <a:rPr lang="it-IT" sz="2000" b="1" dirty="0" smtClean="0">
                <a:solidFill>
                  <a:prstClr val="black"/>
                </a:solidFill>
                <a:cs typeface="Calibri" pitchFamily="34" charset="0"/>
              </a:rPr>
              <a:t> </a:t>
            </a:r>
            <a:endParaRPr lang="it-IT" sz="1400" b="1" dirty="0">
              <a:solidFill>
                <a:prstClr val="black"/>
              </a:solidFill>
              <a:cs typeface="Calibri" pitchFamily="34"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480" y="116772"/>
            <a:ext cx="675726" cy="675726"/>
          </a:xfrm>
          <a:prstGeom prst="rect">
            <a:avLst/>
          </a:prstGeom>
        </p:spPr>
      </p:pic>
      <p:sp>
        <p:nvSpPr>
          <p:cNvPr id="9" name="Freccia a destra 8"/>
          <p:cNvSpPr/>
          <p:nvPr/>
        </p:nvSpPr>
        <p:spPr>
          <a:xfrm rot="2350271">
            <a:off x="1870024" y="3795043"/>
            <a:ext cx="504056" cy="2880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6" name="Rettangolo 5"/>
          <p:cNvSpPr/>
          <p:nvPr/>
        </p:nvSpPr>
        <p:spPr>
          <a:xfrm>
            <a:off x="713026" y="1575674"/>
            <a:ext cx="7933972" cy="2585323"/>
          </a:xfrm>
          <a:prstGeom prst="rect">
            <a:avLst/>
          </a:prstGeom>
        </p:spPr>
        <p:txBody>
          <a:bodyPr wrap="square">
            <a:spAutoFit/>
          </a:bodyPr>
          <a:lstStyle/>
          <a:p>
            <a:pPr algn="just"/>
            <a:endParaRPr lang="it-IT" dirty="0">
              <a:solidFill>
                <a:prstClr val="black"/>
              </a:solidFill>
            </a:endParaRPr>
          </a:p>
          <a:p>
            <a:pPr algn="just"/>
            <a:r>
              <a:rPr lang="it-IT" dirty="0" smtClean="0">
                <a:solidFill>
                  <a:prstClr val="black"/>
                </a:solidFill>
              </a:rPr>
              <a:t> </a:t>
            </a:r>
          </a:p>
          <a:p>
            <a:pPr algn="just"/>
            <a:endParaRPr lang="it-IT" i="1" dirty="0">
              <a:solidFill>
                <a:prstClr val="black"/>
              </a:solidFill>
            </a:endParaRPr>
          </a:p>
          <a:p>
            <a:pPr algn="just"/>
            <a:r>
              <a:rPr lang="it-IT" i="1" dirty="0" smtClean="0">
                <a:solidFill>
                  <a:prstClr val="black"/>
                </a:solidFill>
              </a:rPr>
              <a:t> </a:t>
            </a:r>
          </a:p>
          <a:p>
            <a:pPr algn="just"/>
            <a:endParaRPr lang="it-IT" i="1" dirty="0">
              <a:solidFill>
                <a:prstClr val="black"/>
              </a:solidFill>
            </a:endParaRPr>
          </a:p>
          <a:p>
            <a:pPr algn="just"/>
            <a:endParaRPr lang="it-IT" i="1" dirty="0" smtClean="0">
              <a:solidFill>
                <a:prstClr val="black"/>
              </a:solidFill>
            </a:endParaRPr>
          </a:p>
          <a:p>
            <a:pPr algn="just"/>
            <a:endParaRPr lang="it-IT" i="1" dirty="0">
              <a:solidFill>
                <a:prstClr val="black"/>
              </a:solidFill>
            </a:endParaRPr>
          </a:p>
          <a:p>
            <a:pPr algn="just"/>
            <a:endParaRPr lang="it-IT" i="1" dirty="0" smtClean="0">
              <a:solidFill>
                <a:prstClr val="black"/>
              </a:solidFill>
            </a:endParaRPr>
          </a:p>
          <a:p>
            <a:pPr algn="just"/>
            <a:r>
              <a:rPr lang="it-IT" i="1" dirty="0" smtClean="0">
                <a:solidFill>
                  <a:prstClr val="black"/>
                </a:solidFill>
              </a:rPr>
              <a:t> </a:t>
            </a:r>
            <a:endParaRPr lang="it-IT" i="1" dirty="0">
              <a:solidFill>
                <a:prstClr val="black"/>
              </a:solidFill>
            </a:endParaRPr>
          </a:p>
        </p:txBody>
      </p:sp>
      <p:sp>
        <p:nvSpPr>
          <p:cNvPr id="10" name="Rettangolo 9"/>
          <p:cNvSpPr/>
          <p:nvPr/>
        </p:nvSpPr>
        <p:spPr>
          <a:xfrm>
            <a:off x="611560" y="1268760"/>
            <a:ext cx="7838920" cy="2031325"/>
          </a:xfrm>
          <a:prstGeom prst="rect">
            <a:avLst/>
          </a:prstGeom>
        </p:spPr>
        <p:txBody>
          <a:bodyPr wrap="square">
            <a:spAutoFit/>
          </a:bodyPr>
          <a:lstStyle/>
          <a:p>
            <a:pPr algn="just"/>
            <a:endParaRPr lang="it-IT" i="1" dirty="0">
              <a:solidFill>
                <a:prstClr val="black"/>
              </a:solidFill>
            </a:endParaRPr>
          </a:p>
          <a:p>
            <a:pPr algn="just"/>
            <a:r>
              <a:rPr lang="it-IT" i="1" dirty="0" smtClean="0">
                <a:solidFill>
                  <a:prstClr val="black"/>
                </a:solidFill>
              </a:rPr>
              <a:t> </a:t>
            </a:r>
          </a:p>
          <a:p>
            <a:pPr algn="just"/>
            <a:endParaRPr lang="it-IT" i="1" dirty="0">
              <a:solidFill>
                <a:prstClr val="black"/>
              </a:solidFill>
            </a:endParaRPr>
          </a:p>
          <a:p>
            <a:pPr algn="just"/>
            <a:endParaRPr lang="it-IT" i="1" dirty="0" smtClean="0">
              <a:solidFill>
                <a:prstClr val="black"/>
              </a:solidFill>
            </a:endParaRPr>
          </a:p>
          <a:p>
            <a:pPr algn="just"/>
            <a:endParaRPr lang="it-IT" i="1" dirty="0">
              <a:solidFill>
                <a:prstClr val="black"/>
              </a:solidFill>
            </a:endParaRPr>
          </a:p>
          <a:p>
            <a:pPr algn="just"/>
            <a:endParaRPr lang="it-IT" i="1" dirty="0" smtClean="0">
              <a:solidFill>
                <a:prstClr val="black"/>
              </a:solidFill>
            </a:endParaRPr>
          </a:p>
          <a:p>
            <a:pPr algn="just"/>
            <a:r>
              <a:rPr lang="it-IT" i="1" dirty="0" smtClean="0">
                <a:solidFill>
                  <a:prstClr val="black"/>
                </a:solidFill>
              </a:rPr>
              <a:t> </a:t>
            </a:r>
            <a:endParaRPr lang="it-IT" i="1" dirty="0">
              <a:solidFill>
                <a:prstClr val="black"/>
              </a:solidFill>
            </a:endParaRPr>
          </a:p>
        </p:txBody>
      </p:sp>
      <p:sp>
        <p:nvSpPr>
          <p:cNvPr id="11" name="Rettangolo 10"/>
          <p:cNvSpPr/>
          <p:nvPr/>
        </p:nvSpPr>
        <p:spPr>
          <a:xfrm>
            <a:off x="539552" y="1739402"/>
            <a:ext cx="7910928" cy="4247317"/>
          </a:xfrm>
          <a:prstGeom prst="rect">
            <a:avLst/>
          </a:prstGeom>
        </p:spPr>
        <p:txBody>
          <a:bodyPr wrap="square">
            <a:spAutoFit/>
          </a:bodyPr>
          <a:lstStyle/>
          <a:p>
            <a:pPr algn="just"/>
            <a:r>
              <a:rPr lang="it-IT" dirty="0" smtClean="0"/>
              <a:t>Il case manager deve curare anche il monitoraggio in itinere, verificando se ci siano stasi negli interventi, evoluzioni non conformi alle prospettazioni del progetto individuale, raccogliendo anche segnalazioni dei referenti dei vari interventi.</a:t>
            </a:r>
          </a:p>
          <a:p>
            <a:pPr algn="just"/>
            <a:endParaRPr lang="it-IT" dirty="0"/>
          </a:p>
          <a:p>
            <a:pPr algn="just"/>
            <a:endParaRPr lang="it-IT" dirty="0" smtClean="0"/>
          </a:p>
          <a:p>
            <a:pPr algn="just"/>
            <a:r>
              <a:rPr lang="it-IT" dirty="0" smtClean="0"/>
              <a:t>Nel caso ci sia necessità, deve riconvocare la UVM per capire come eventualmente ricalibrare il progetto individuale. </a:t>
            </a:r>
          </a:p>
          <a:p>
            <a:pPr algn="just"/>
            <a:endParaRPr lang="it-IT" dirty="0" smtClean="0"/>
          </a:p>
          <a:p>
            <a:pPr algn="just"/>
            <a:endParaRPr lang="it-IT" dirty="0" smtClean="0"/>
          </a:p>
          <a:p>
            <a:pPr algn="just"/>
            <a:r>
              <a:rPr lang="it-IT" dirty="0" smtClean="0"/>
              <a:t>Nel monitoraggio in itinere, ma anche nella verifica finale, il case manager deve avere un continuo dialogo con la persona con disabilità ed i suoi </a:t>
            </a:r>
            <a:r>
              <a:rPr lang="it-IT" dirty="0" err="1" smtClean="0"/>
              <a:t>caregiver</a:t>
            </a:r>
            <a:r>
              <a:rPr lang="it-IT" dirty="0" smtClean="0"/>
              <a:t>/referenti  familiari, anche verificando il grado di soddisfazione percepito dagli stessi. </a:t>
            </a:r>
          </a:p>
          <a:p>
            <a:pPr algn="just"/>
            <a:r>
              <a:rPr lang="it-IT" dirty="0" smtClean="0"/>
              <a:t>Si ricorda tra l’altro che l’articolo 2 comma 3 del D.M.  23.11.2016 (attuativo della Legge n. 112/2016) prevede il </a:t>
            </a:r>
            <a:r>
              <a:rPr lang="it-IT" i="1" dirty="0" smtClean="0"/>
              <a:t>«pieno coinvolgimento» </a:t>
            </a:r>
            <a:r>
              <a:rPr lang="it-IT" dirty="0" smtClean="0"/>
              <a:t>della persona con disabilità  </a:t>
            </a:r>
            <a:r>
              <a:rPr lang="it-IT" i="1" dirty="0" smtClean="0"/>
              <a:t>«nel </a:t>
            </a:r>
            <a:r>
              <a:rPr lang="it-IT" i="1" dirty="0"/>
              <a:t>successivo monitoraggio e </a:t>
            </a:r>
            <a:r>
              <a:rPr lang="it-IT" i="1" dirty="0" smtClean="0"/>
              <a:t>valutazione». </a:t>
            </a:r>
            <a:endParaRPr lang="it-IT" i="1" dirty="0"/>
          </a:p>
        </p:txBody>
      </p:sp>
    </p:spTree>
    <p:extLst>
      <p:ext uri="{BB962C8B-B14F-4D97-AF65-F5344CB8AC3E}">
        <p14:creationId xmlns:p14="http://schemas.microsoft.com/office/powerpoint/2010/main" val="1711689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ogo_anffas_sol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64" y="263052"/>
            <a:ext cx="864096" cy="25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1043608" y="0"/>
            <a:ext cx="7272808" cy="984885"/>
          </a:xfrm>
          <a:prstGeom prst="rect">
            <a:avLst/>
          </a:prstGeom>
          <a:solidFill>
            <a:schemeClr val="bg2"/>
          </a:solidFill>
        </p:spPr>
        <p:txBody>
          <a:bodyPr wrap="square" rtlCol="0">
            <a:spAutoFit/>
          </a:bodyPr>
          <a:lstStyle/>
          <a:p>
            <a:pPr algn="ctr"/>
            <a:endParaRPr lang="it-IT" b="1" dirty="0" smtClean="0">
              <a:solidFill>
                <a:prstClr val="black"/>
              </a:solidFill>
              <a:cs typeface="Calibri" pitchFamily="34" charset="0"/>
            </a:endParaRPr>
          </a:p>
          <a:p>
            <a:pPr algn="ctr"/>
            <a:r>
              <a:rPr lang="it-IT" sz="2000" b="1" dirty="0" smtClean="0">
                <a:solidFill>
                  <a:prstClr val="black"/>
                </a:solidFill>
                <a:cs typeface="Calibri" pitchFamily="34" charset="0"/>
              </a:rPr>
              <a:t>CASE MANAGER: ATTIVITÁ DI VERIFICA</a:t>
            </a:r>
          </a:p>
          <a:p>
            <a:pPr algn="ctr"/>
            <a:r>
              <a:rPr lang="it-IT" sz="2000" b="1" dirty="0" smtClean="0">
                <a:solidFill>
                  <a:prstClr val="black"/>
                </a:solidFill>
                <a:cs typeface="Calibri" pitchFamily="34" charset="0"/>
              </a:rPr>
              <a:t>  </a:t>
            </a:r>
            <a:endParaRPr lang="it-IT" sz="1400" b="1" dirty="0">
              <a:solidFill>
                <a:prstClr val="black"/>
              </a:solidFill>
              <a:cs typeface="Calibri" pitchFamily="34"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480" y="116772"/>
            <a:ext cx="675726" cy="675726"/>
          </a:xfrm>
          <a:prstGeom prst="rect">
            <a:avLst/>
          </a:prstGeom>
        </p:spPr>
      </p:pic>
      <p:sp>
        <p:nvSpPr>
          <p:cNvPr id="9" name="Freccia a destra 8"/>
          <p:cNvSpPr/>
          <p:nvPr/>
        </p:nvSpPr>
        <p:spPr>
          <a:xfrm rot="2350271">
            <a:off x="1870024" y="3795043"/>
            <a:ext cx="504056" cy="2880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6" name="Rettangolo 5"/>
          <p:cNvSpPr/>
          <p:nvPr/>
        </p:nvSpPr>
        <p:spPr>
          <a:xfrm>
            <a:off x="713026" y="1575674"/>
            <a:ext cx="7933972" cy="2585323"/>
          </a:xfrm>
          <a:prstGeom prst="rect">
            <a:avLst/>
          </a:prstGeom>
        </p:spPr>
        <p:txBody>
          <a:bodyPr wrap="square">
            <a:spAutoFit/>
          </a:bodyPr>
          <a:lstStyle/>
          <a:p>
            <a:pPr algn="just"/>
            <a:endParaRPr lang="it-IT" dirty="0">
              <a:solidFill>
                <a:prstClr val="black"/>
              </a:solidFill>
            </a:endParaRPr>
          </a:p>
          <a:p>
            <a:pPr algn="just"/>
            <a:r>
              <a:rPr lang="it-IT" dirty="0" smtClean="0">
                <a:solidFill>
                  <a:prstClr val="black"/>
                </a:solidFill>
              </a:rPr>
              <a:t> </a:t>
            </a:r>
          </a:p>
          <a:p>
            <a:pPr algn="just"/>
            <a:endParaRPr lang="it-IT" i="1" dirty="0">
              <a:solidFill>
                <a:prstClr val="black"/>
              </a:solidFill>
            </a:endParaRPr>
          </a:p>
          <a:p>
            <a:pPr algn="just"/>
            <a:r>
              <a:rPr lang="it-IT" i="1" dirty="0" smtClean="0">
                <a:solidFill>
                  <a:prstClr val="black"/>
                </a:solidFill>
              </a:rPr>
              <a:t> </a:t>
            </a:r>
          </a:p>
          <a:p>
            <a:pPr algn="just"/>
            <a:endParaRPr lang="it-IT" i="1" dirty="0">
              <a:solidFill>
                <a:prstClr val="black"/>
              </a:solidFill>
            </a:endParaRPr>
          </a:p>
          <a:p>
            <a:pPr algn="just"/>
            <a:endParaRPr lang="it-IT" i="1" dirty="0" smtClean="0">
              <a:solidFill>
                <a:prstClr val="black"/>
              </a:solidFill>
            </a:endParaRPr>
          </a:p>
          <a:p>
            <a:pPr algn="just"/>
            <a:endParaRPr lang="it-IT" i="1" dirty="0">
              <a:solidFill>
                <a:prstClr val="black"/>
              </a:solidFill>
            </a:endParaRPr>
          </a:p>
          <a:p>
            <a:pPr algn="just"/>
            <a:endParaRPr lang="it-IT" i="1" dirty="0" smtClean="0">
              <a:solidFill>
                <a:prstClr val="black"/>
              </a:solidFill>
            </a:endParaRPr>
          </a:p>
          <a:p>
            <a:pPr algn="just"/>
            <a:r>
              <a:rPr lang="it-IT" i="1" dirty="0" smtClean="0">
                <a:solidFill>
                  <a:prstClr val="black"/>
                </a:solidFill>
              </a:rPr>
              <a:t> </a:t>
            </a:r>
            <a:endParaRPr lang="it-IT" i="1" dirty="0">
              <a:solidFill>
                <a:prstClr val="black"/>
              </a:solidFill>
            </a:endParaRPr>
          </a:p>
        </p:txBody>
      </p:sp>
      <p:sp>
        <p:nvSpPr>
          <p:cNvPr id="10" name="Rettangolo 9"/>
          <p:cNvSpPr/>
          <p:nvPr/>
        </p:nvSpPr>
        <p:spPr>
          <a:xfrm>
            <a:off x="755576" y="1484784"/>
            <a:ext cx="7560840" cy="2031325"/>
          </a:xfrm>
          <a:prstGeom prst="rect">
            <a:avLst/>
          </a:prstGeom>
        </p:spPr>
        <p:txBody>
          <a:bodyPr wrap="square">
            <a:spAutoFit/>
          </a:bodyPr>
          <a:lstStyle/>
          <a:p>
            <a:pPr algn="just"/>
            <a:endParaRPr lang="it-IT" i="1" dirty="0">
              <a:solidFill>
                <a:prstClr val="black"/>
              </a:solidFill>
            </a:endParaRPr>
          </a:p>
          <a:p>
            <a:pPr algn="just"/>
            <a:r>
              <a:rPr lang="it-IT" i="1" dirty="0" smtClean="0">
                <a:solidFill>
                  <a:prstClr val="black"/>
                </a:solidFill>
              </a:rPr>
              <a:t> </a:t>
            </a:r>
          </a:p>
          <a:p>
            <a:pPr algn="just"/>
            <a:endParaRPr lang="it-IT" i="1" dirty="0">
              <a:solidFill>
                <a:prstClr val="black"/>
              </a:solidFill>
            </a:endParaRPr>
          </a:p>
          <a:p>
            <a:pPr algn="just"/>
            <a:endParaRPr lang="it-IT" i="1" dirty="0" smtClean="0">
              <a:solidFill>
                <a:prstClr val="black"/>
              </a:solidFill>
            </a:endParaRPr>
          </a:p>
          <a:p>
            <a:pPr algn="just"/>
            <a:endParaRPr lang="it-IT" i="1" dirty="0">
              <a:solidFill>
                <a:prstClr val="black"/>
              </a:solidFill>
            </a:endParaRPr>
          </a:p>
          <a:p>
            <a:pPr algn="just"/>
            <a:endParaRPr lang="it-IT" i="1" dirty="0" smtClean="0">
              <a:solidFill>
                <a:prstClr val="black"/>
              </a:solidFill>
            </a:endParaRPr>
          </a:p>
          <a:p>
            <a:pPr algn="just"/>
            <a:r>
              <a:rPr lang="it-IT" i="1" dirty="0" smtClean="0">
                <a:solidFill>
                  <a:prstClr val="black"/>
                </a:solidFill>
              </a:rPr>
              <a:t> </a:t>
            </a:r>
            <a:endParaRPr lang="it-IT" i="1" dirty="0">
              <a:solidFill>
                <a:prstClr val="black"/>
              </a:solidFill>
            </a:endParaRPr>
          </a:p>
        </p:txBody>
      </p:sp>
      <p:pic>
        <p:nvPicPr>
          <p:cNvPr id="11"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7774" t="25001" r="57080" b="68461"/>
          <a:stretch/>
        </p:blipFill>
        <p:spPr bwMode="auto">
          <a:xfrm>
            <a:off x="293834" y="1547896"/>
            <a:ext cx="1975587" cy="47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4561" t="38473" r="61236" b="57318"/>
          <a:stretch/>
        </p:blipFill>
        <p:spPr bwMode="auto">
          <a:xfrm>
            <a:off x="293834" y="2132082"/>
            <a:ext cx="1852550" cy="30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758" t="20208" r="2548" b="10834"/>
          <a:stretch/>
        </p:blipFill>
        <p:spPr bwMode="auto">
          <a:xfrm>
            <a:off x="269502" y="2665892"/>
            <a:ext cx="8694986" cy="407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reccia a destra 13"/>
          <p:cNvSpPr/>
          <p:nvPr/>
        </p:nvSpPr>
        <p:spPr>
          <a:xfrm rot="2206934">
            <a:off x="1646779" y="3124193"/>
            <a:ext cx="432048" cy="28803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ED0F69"/>
              </a:solidFill>
            </a:endParaRPr>
          </a:p>
        </p:txBody>
      </p:sp>
    </p:spTree>
    <p:extLst>
      <p:ext uri="{BB962C8B-B14F-4D97-AF65-F5344CB8AC3E}">
        <p14:creationId xmlns:p14="http://schemas.microsoft.com/office/powerpoint/2010/main" val="846269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ogo_anffas_sol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64" y="263052"/>
            <a:ext cx="864096" cy="25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1043608" y="0"/>
            <a:ext cx="7272808" cy="1292662"/>
          </a:xfrm>
          <a:prstGeom prst="rect">
            <a:avLst/>
          </a:prstGeom>
          <a:solidFill>
            <a:schemeClr val="bg2"/>
          </a:solidFill>
        </p:spPr>
        <p:txBody>
          <a:bodyPr wrap="square" rtlCol="0">
            <a:spAutoFit/>
          </a:bodyPr>
          <a:lstStyle/>
          <a:p>
            <a:pPr algn="ctr"/>
            <a:endParaRPr lang="it-IT" b="1" dirty="0" smtClean="0">
              <a:solidFill>
                <a:prstClr val="black"/>
              </a:solidFill>
              <a:cs typeface="Calibri" pitchFamily="34" charset="0"/>
            </a:endParaRPr>
          </a:p>
          <a:p>
            <a:pPr algn="ctr"/>
            <a:r>
              <a:rPr lang="it-IT" sz="2000" b="1" dirty="0" smtClean="0">
                <a:solidFill>
                  <a:prstClr val="black"/>
                </a:solidFill>
                <a:cs typeface="Calibri" pitchFamily="34" charset="0"/>
              </a:rPr>
              <a:t>PRIME SENTENZE GEMELLE SUL PROGETTO INDIVIDUALE IN CHIAVE «DURANTE, DOPO DI NOI»: 2782 - 2783/2019 DEL TAR CATANIA </a:t>
            </a:r>
          </a:p>
          <a:p>
            <a:pPr algn="ctr"/>
            <a:r>
              <a:rPr lang="it-IT" sz="2000" b="1" dirty="0" smtClean="0">
                <a:solidFill>
                  <a:prstClr val="black"/>
                </a:solidFill>
                <a:cs typeface="Calibri" pitchFamily="34" charset="0"/>
              </a:rPr>
              <a:t> </a:t>
            </a:r>
            <a:endParaRPr lang="it-IT" sz="1400" b="1" dirty="0">
              <a:solidFill>
                <a:prstClr val="black"/>
              </a:solidFill>
              <a:cs typeface="Calibri" pitchFamily="34"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480" y="116772"/>
            <a:ext cx="675726" cy="675726"/>
          </a:xfrm>
          <a:prstGeom prst="rect">
            <a:avLst/>
          </a:prstGeom>
        </p:spPr>
      </p:pic>
      <p:sp>
        <p:nvSpPr>
          <p:cNvPr id="9" name="Freccia a destra 8"/>
          <p:cNvSpPr/>
          <p:nvPr/>
        </p:nvSpPr>
        <p:spPr>
          <a:xfrm rot="2350271">
            <a:off x="1870024" y="3795043"/>
            <a:ext cx="504056" cy="2880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6" name="Rettangolo 5"/>
          <p:cNvSpPr/>
          <p:nvPr/>
        </p:nvSpPr>
        <p:spPr>
          <a:xfrm>
            <a:off x="713026" y="1575674"/>
            <a:ext cx="7933972" cy="2585323"/>
          </a:xfrm>
          <a:prstGeom prst="rect">
            <a:avLst/>
          </a:prstGeom>
        </p:spPr>
        <p:txBody>
          <a:bodyPr wrap="square">
            <a:spAutoFit/>
          </a:bodyPr>
          <a:lstStyle/>
          <a:p>
            <a:pPr algn="just"/>
            <a:endParaRPr lang="it-IT" dirty="0">
              <a:solidFill>
                <a:prstClr val="black"/>
              </a:solidFill>
            </a:endParaRPr>
          </a:p>
          <a:p>
            <a:pPr algn="just"/>
            <a:r>
              <a:rPr lang="it-IT" dirty="0" smtClean="0">
                <a:solidFill>
                  <a:prstClr val="black"/>
                </a:solidFill>
              </a:rPr>
              <a:t> </a:t>
            </a:r>
          </a:p>
          <a:p>
            <a:pPr algn="just"/>
            <a:endParaRPr lang="it-IT" i="1" dirty="0">
              <a:solidFill>
                <a:prstClr val="black"/>
              </a:solidFill>
            </a:endParaRPr>
          </a:p>
          <a:p>
            <a:pPr algn="just"/>
            <a:r>
              <a:rPr lang="it-IT" i="1" dirty="0" smtClean="0">
                <a:solidFill>
                  <a:prstClr val="black"/>
                </a:solidFill>
              </a:rPr>
              <a:t> </a:t>
            </a:r>
          </a:p>
          <a:p>
            <a:pPr algn="just"/>
            <a:endParaRPr lang="it-IT" i="1" dirty="0">
              <a:solidFill>
                <a:prstClr val="black"/>
              </a:solidFill>
            </a:endParaRPr>
          </a:p>
          <a:p>
            <a:pPr algn="just"/>
            <a:endParaRPr lang="it-IT" i="1" dirty="0" smtClean="0">
              <a:solidFill>
                <a:prstClr val="black"/>
              </a:solidFill>
            </a:endParaRPr>
          </a:p>
          <a:p>
            <a:pPr algn="just"/>
            <a:endParaRPr lang="it-IT" i="1" dirty="0">
              <a:solidFill>
                <a:prstClr val="black"/>
              </a:solidFill>
            </a:endParaRPr>
          </a:p>
          <a:p>
            <a:pPr algn="just"/>
            <a:endParaRPr lang="it-IT" i="1" dirty="0" smtClean="0">
              <a:solidFill>
                <a:prstClr val="black"/>
              </a:solidFill>
            </a:endParaRPr>
          </a:p>
          <a:p>
            <a:pPr algn="just"/>
            <a:r>
              <a:rPr lang="it-IT" i="1" dirty="0" smtClean="0">
                <a:solidFill>
                  <a:prstClr val="black"/>
                </a:solidFill>
              </a:rPr>
              <a:t> </a:t>
            </a:r>
            <a:endParaRPr lang="it-IT" i="1" dirty="0">
              <a:solidFill>
                <a:prstClr val="black"/>
              </a:solidFill>
            </a:endParaRPr>
          </a:p>
        </p:txBody>
      </p:sp>
      <p:sp>
        <p:nvSpPr>
          <p:cNvPr id="10" name="Rettangolo 9"/>
          <p:cNvSpPr/>
          <p:nvPr/>
        </p:nvSpPr>
        <p:spPr>
          <a:xfrm>
            <a:off x="611560" y="1268760"/>
            <a:ext cx="7838920" cy="2031325"/>
          </a:xfrm>
          <a:prstGeom prst="rect">
            <a:avLst/>
          </a:prstGeom>
        </p:spPr>
        <p:txBody>
          <a:bodyPr wrap="square">
            <a:spAutoFit/>
          </a:bodyPr>
          <a:lstStyle/>
          <a:p>
            <a:pPr algn="just"/>
            <a:endParaRPr lang="it-IT" i="1" dirty="0">
              <a:solidFill>
                <a:prstClr val="black"/>
              </a:solidFill>
            </a:endParaRPr>
          </a:p>
          <a:p>
            <a:pPr algn="just"/>
            <a:r>
              <a:rPr lang="it-IT" i="1" dirty="0" smtClean="0">
                <a:solidFill>
                  <a:prstClr val="black"/>
                </a:solidFill>
              </a:rPr>
              <a:t> </a:t>
            </a:r>
          </a:p>
          <a:p>
            <a:pPr algn="just"/>
            <a:endParaRPr lang="it-IT" i="1" dirty="0">
              <a:solidFill>
                <a:prstClr val="black"/>
              </a:solidFill>
            </a:endParaRPr>
          </a:p>
          <a:p>
            <a:pPr algn="just"/>
            <a:endParaRPr lang="it-IT" i="1" dirty="0" smtClean="0">
              <a:solidFill>
                <a:prstClr val="black"/>
              </a:solidFill>
            </a:endParaRPr>
          </a:p>
          <a:p>
            <a:pPr algn="just"/>
            <a:endParaRPr lang="it-IT" i="1" dirty="0">
              <a:solidFill>
                <a:prstClr val="black"/>
              </a:solidFill>
            </a:endParaRPr>
          </a:p>
          <a:p>
            <a:pPr algn="just"/>
            <a:endParaRPr lang="it-IT" i="1" dirty="0" smtClean="0">
              <a:solidFill>
                <a:prstClr val="black"/>
              </a:solidFill>
            </a:endParaRPr>
          </a:p>
          <a:p>
            <a:pPr algn="just"/>
            <a:r>
              <a:rPr lang="it-IT" i="1" dirty="0" smtClean="0">
                <a:solidFill>
                  <a:prstClr val="black"/>
                </a:solidFill>
              </a:rPr>
              <a:t> </a:t>
            </a:r>
            <a:endParaRPr lang="it-IT" i="1" dirty="0">
              <a:solidFill>
                <a:prstClr val="black"/>
              </a:solidFill>
            </a:endParaRPr>
          </a:p>
        </p:txBody>
      </p:sp>
      <p:sp>
        <p:nvSpPr>
          <p:cNvPr id="3" name="Rettangolo 2"/>
          <p:cNvSpPr/>
          <p:nvPr/>
        </p:nvSpPr>
        <p:spPr>
          <a:xfrm>
            <a:off x="611560" y="1896345"/>
            <a:ext cx="7776864" cy="4734629"/>
          </a:xfrm>
          <a:prstGeom prst="rect">
            <a:avLst/>
          </a:prstGeom>
        </p:spPr>
        <p:txBody>
          <a:bodyPr wrap="square">
            <a:spAutoFit/>
          </a:bodyPr>
          <a:lstStyle/>
          <a:p>
            <a:pPr algn="just"/>
            <a:r>
              <a:rPr lang="it-IT" sz="2000" dirty="0" smtClean="0">
                <a:latin typeface="Calibri" panose="020F0502020204030204" pitchFamily="34" charset="0"/>
                <a:cs typeface="Calibri" panose="020F0502020204030204" pitchFamily="34" charset="0"/>
              </a:rPr>
              <a:t>Il Tar Catania ha annullato due progetti individuali, ritenendoli carenti di elementi essenziali per poter poi effettivamente essere attuati e creare un impatto positivo sulla qualità di vita della persona. Tra gli elementi carenti è stata considerata imprescindibile la previsione di un case manager.</a:t>
            </a:r>
          </a:p>
          <a:p>
            <a:pPr algn="just">
              <a:lnSpc>
                <a:spcPts val="2600"/>
              </a:lnSpc>
            </a:pPr>
            <a:endParaRPr lang="it-IT" b="1" i="1" dirty="0">
              <a:latin typeface="Garamond" panose="02020404030301010803" pitchFamily="18" charset="0"/>
            </a:endParaRPr>
          </a:p>
          <a:p>
            <a:pPr algn="just"/>
            <a:r>
              <a:rPr lang="it-IT" dirty="0" smtClean="0">
                <a:latin typeface="Garamond" panose="02020404030301010803" pitchFamily="18" charset="0"/>
              </a:rPr>
              <a:t>Questo il passaggio motivazionale delle due sentenze</a:t>
            </a:r>
            <a:r>
              <a:rPr lang="it-IT" b="1" i="1" dirty="0" smtClean="0">
                <a:latin typeface="Garamond" panose="02020404030301010803" pitchFamily="18" charset="0"/>
              </a:rPr>
              <a:t>:   </a:t>
            </a:r>
          </a:p>
          <a:p>
            <a:pPr algn="just"/>
            <a:r>
              <a:rPr lang="it-IT" b="1" i="1" dirty="0" smtClean="0">
                <a:latin typeface="Garamond" panose="02020404030301010803" pitchFamily="18" charset="0"/>
              </a:rPr>
              <a:t>«Il </a:t>
            </a:r>
            <a:r>
              <a:rPr lang="it-IT" b="1" i="1" dirty="0">
                <a:latin typeface="Garamond" panose="02020404030301010803" pitchFamily="18" charset="0"/>
              </a:rPr>
              <a:t>progetto che è stato consegnato alla ricorrente risulta largamente incompleto </a:t>
            </a:r>
            <a:r>
              <a:rPr lang="it-IT" i="1" dirty="0">
                <a:solidFill>
                  <a:srgbClr val="000000"/>
                </a:solidFill>
                <a:latin typeface="Garamond" panose="02020404030301010803" pitchFamily="18" charset="0"/>
              </a:rPr>
              <a:t>rispetto alle </a:t>
            </a:r>
            <a:r>
              <a:rPr lang="it-IT" i="1" dirty="0" smtClean="0">
                <a:solidFill>
                  <a:srgbClr val="000000"/>
                </a:solidFill>
                <a:latin typeface="Garamond" panose="02020404030301010803" pitchFamily="18" charset="0"/>
              </a:rPr>
              <a:t>indicazioni </a:t>
            </a:r>
            <a:r>
              <a:rPr lang="it-IT" i="1" dirty="0">
                <a:solidFill>
                  <a:srgbClr val="000000"/>
                </a:solidFill>
                <a:latin typeface="Garamond" panose="02020404030301010803" pitchFamily="18" charset="0"/>
              </a:rPr>
              <a:t>normative cui si è fatto riferimento.</a:t>
            </a:r>
          </a:p>
          <a:p>
            <a:pPr algn="just"/>
            <a:r>
              <a:rPr lang="it-IT" b="1" i="1" dirty="0" smtClean="0">
                <a:solidFill>
                  <a:srgbClr val="C00000"/>
                </a:solidFill>
                <a:latin typeface="Garamond" panose="02020404030301010803" pitchFamily="18" charset="0"/>
              </a:rPr>
              <a:t>A titolo di esempio, può osservarsi che esso non contempla in alcun modo </a:t>
            </a:r>
            <a:r>
              <a:rPr lang="it-IT" i="1" dirty="0" smtClean="0">
                <a:solidFill>
                  <a:srgbClr val="000000"/>
                </a:solidFill>
                <a:latin typeface="Garamond" panose="02020404030301010803" pitchFamily="18" charset="0"/>
              </a:rPr>
              <a:t>(</a:t>
            </a:r>
            <a:r>
              <a:rPr lang="it-IT" i="1" dirty="0">
                <a:solidFill>
                  <a:srgbClr val="000000"/>
                </a:solidFill>
                <a:latin typeface="Garamond" panose="02020404030301010803" pitchFamily="18" charset="0"/>
              </a:rPr>
              <a:t>neppure al fine di giustificare una loro ragionevole esclusione) eventuali forme di recupero o di integrazione sociale, eventuali misure economiche per il superamento di condizioni di disagio, la definizione di potenzialità e sostegno per il nucleo familiare, un budget di progetto (nel senso sopra specificato), </a:t>
            </a:r>
            <a:r>
              <a:rPr lang="it-IT" b="1" i="1" dirty="0">
                <a:solidFill>
                  <a:srgbClr val="C00000"/>
                </a:solidFill>
                <a:latin typeface="Garamond" panose="02020404030301010803" pitchFamily="18" charset="0"/>
              </a:rPr>
              <a:t>una figura di riferimento (cioè il cosiddetto “case manager”),</a:t>
            </a:r>
            <a:r>
              <a:rPr lang="it-IT" b="1" i="1" dirty="0">
                <a:solidFill>
                  <a:srgbClr val="000000"/>
                </a:solidFill>
                <a:latin typeface="Garamond" panose="02020404030301010803" pitchFamily="18" charset="0"/>
              </a:rPr>
              <a:t> </a:t>
            </a:r>
            <a:r>
              <a:rPr lang="it-IT" i="1" dirty="0">
                <a:solidFill>
                  <a:srgbClr val="000000"/>
                </a:solidFill>
                <a:latin typeface="Garamond" panose="02020404030301010803" pitchFamily="18" charset="0"/>
              </a:rPr>
              <a:t>nonché “metodologie di monitoraggio, verifica periodica ed eventuale revisione, tenuto conto della soddisfazione e delle preferenze della persona disabile”.</a:t>
            </a:r>
          </a:p>
        </p:txBody>
      </p:sp>
    </p:spTree>
    <p:extLst>
      <p:ext uri="{BB962C8B-B14F-4D97-AF65-F5344CB8AC3E}">
        <p14:creationId xmlns:p14="http://schemas.microsoft.com/office/powerpoint/2010/main" val="1156386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piè di pagina 1"/>
          <p:cNvSpPr>
            <a:spLocks noGrp="1"/>
          </p:cNvSpPr>
          <p:nvPr>
            <p:ph type="ftr" sz="quarter" idx="11"/>
          </p:nvPr>
        </p:nvSpPr>
        <p:spPr>
          <a:xfrm>
            <a:off x="211220" y="6453336"/>
            <a:ext cx="8784976" cy="404664"/>
          </a:xfrm>
        </p:spPr>
        <p:txBody>
          <a:bodyPr/>
          <a:lstStyle/>
          <a:p>
            <a:r>
              <a:rPr lang="it-IT" sz="800" i="1" dirty="0"/>
              <a:t>Progetto realizzato con il finanziamento concesso dal Ministero del lavoro e politiche sociali per annualità </a:t>
            </a:r>
            <a:r>
              <a:rPr lang="it-IT" sz="800" i="1" dirty="0" smtClean="0"/>
              <a:t>2018 </a:t>
            </a:r>
          </a:p>
          <a:p>
            <a:r>
              <a:rPr lang="it-IT" sz="800" i="1" dirty="0" smtClean="0"/>
              <a:t>a </a:t>
            </a:r>
            <a:r>
              <a:rPr lang="it-IT" sz="800" i="1" dirty="0"/>
              <a:t>valere sul fondo per il finanziamento dei progetti e attività d’interesse generale nel terzo Settore di cui all’art.72 del d. legislativo n.117/2017</a:t>
            </a:r>
            <a:endParaRPr lang="it-IT" sz="800" dirty="0"/>
          </a:p>
          <a:p>
            <a:endParaRPr lang="it-IT" dirty="0"/>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5234" y="116632"/>
            <a:ext cx="944962" cy="944962"/>
          </a:xfrm>
          <a:prstGeom prst="rect">
            <a:avLst/>
          </a:prstGeom>
        </p:spPr>
      </p:pic>
      <p:pic>
        <p:nvPicPr>
          <p:cNvPr id="10" name="Picture 2" descr="logo_anffas_so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32656"/>
            <a:ext cx="1152128" cy="33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1619672" y="2636912"/>
            <a:ext cx="6264697" cy="584775"/>
          </a:xfrm>
          <a:prstGeom prst="rect">
            <a:avLst/>
          </a:prstGeom>
        </p:spPr>
        <p:txBody>
          <a:bodyPr wrap="square">
            <a:spAutoFit/>
          </a:bodyPr>
          <a:lstStyle/>
          <a:p>
            <a:pPr algn="ctr"/>
            <a:r>
              <a:rPr lang="it-IT" sz="3200" b="1" dirty="0">
                <a:solidFill>
                  <a:srgbClr val="00B050"/>
                </a:solidFill>
                <a:latin typeface="Calibri" pitchFamily="34" charset="0"/>
                <a:cs typeface="Calibri" pitchFamily="34" charset="0"/>
              </a:rPr>
              <a:t>GRAZIE PER L’ATTENZIONE</a:t>
            </a:r>
          </a:p>
        </p:txBody>
      </p:sp>
    </p:spTree>
    <p:extLst>
      <p:ext uri="{BB962C8B-B14F-4D97-AF65-F5344CB8AC3E}">
        <p14:creationId xmlns:p14="http://schemas.microsoft.com/office/powerpoint/2010/main" val="2067975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ogo_anffas_sol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64" y="263052"/>
            <a:ext cx="864096" cy="25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1043608" y="0"/>
            <a:ext cx="7272808" cy="892552"/>
          </a:xfrm>
          <a:prstGeom prst="rect">
            <a:avLst/>
          </a:prstGeom>
          <a:solidFill>
            <a:schemeClr val="bg2"/>
          </a:solidFill>
        </p:spPr>
        <p:txBody>
          <a:bodyPr wrap="square" rtlCol="0">
            <a:spAutoFit/>
          </a:bodyPr>
          <a:lstStyle/>
          <a:p>
            <a:pPr algn="ctr"/>
            <a:endParaRPr lang="it-IT" b="1" dirty="0" smtClean="0">
              <a:latin typeface="Calibri" pitchFamily="34" charset="0"/>
              <a:cs typeface="Calibri" pitchFamily="34" charset="0"/>
            </a:endParaRPr>
          </a:p>
          <a:p>
            <a:pPr algn="ctr"/>
            <a:r>
              <a:rPr lang="it-IT" sz="2000" b="1" dirty="0" smtClean="0">
                <a:latin typeface="Calibri" pitchFamily="34" charset="0"/>
                <a:cs typeface="Calibri" pitchFamily="34" charset="0"/>
              </a:rPr>
              <a:t>CASE MANAGER: DA DOVE PARTIAMO PER LA DEFINIZIONE? </a:t>
            </a:r>
          </a:p>
          <a:p>
            <a:pPr algn="ctr"/>
            <a:endParaRPr lang="it-IT" sz="1400" b="1" dirty="0">
              <a:latin typeface="Calibri" pitchFamily="34" charset="0"/>
              <a:cs typeface="Calibri" pitchFamily="34"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480" y="116772"/>
            <a:ext cx="675726" cy="675726"/>
          </a:xfrm>
          <a:prstGeom prst="rect">
            <a:avLst/>
          </a:prstGeom>
        </p:spPr>
      </p:pic>
      <p:sp>
        <p:nvSpPr>
          <p:cNvPr id="9" name="Freccia a destra 8"/>
          <p:cNvSpPr/>
          <p:nvPr/>
        </p:nvSpPr>
        <p:spPr>
          <a:xfrm rot="2350271">
            <a:off x="1870024" y="3795043"/>
            <a:ext cx="504056" cy="2880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Rettangolo 5"/>
          <p:cNvSpPr/>
          <p:nvPr/>
        </p:nvSpPr>
        <p:spPr>
          <a:xfrm>
            <a:off x="611560" y="1535582"/>
            <a:ext cx="7704856" cy="1754326"/>
          </a:xfrm>
          <a:prstGeom prst="rect">
            <a:avLst/>
          </a:prstGeom>
        </p:spPr>
        <p:txBody>
          <a:bodyPr wrap="square">
            <a:spAutoFit/>
          </a:bodyPr>
          <a:lstStyle/>
          <a:p>
            <a:pPr algn="just"/>
            <a:r>
              <a:rPr lang="it-IT" dirty="0" smtClean="0"/>
              <a:t>L’articolo 2 comma 4 del D.M. 23.11.2016 (decreto attuativo della Legge n. 112/2016) prevede che: «</a:t>
            </a:r>
            <a:r>
              <a:rPr lang="it-IT" i="1" dirty="0" smtClean="0"/>
              <a:t>Il </a:t>
            </a:r>
            <a:r>
              <a:rPr lang="it-IT" i="1" dirty="0"/>
              <a:t>progetto personalizzato individua, sulla </a:t>
            </a:r>
            <a:r>
              <a:rPr lang="it-IT" i="1" dirty="0" smtClean="0"/>
              <a:t>base della natura del bisogno prevalente emergente dalle necessità di sostegni definite </a:t>
            </a:r>
            <a:r>
              <a:rPr lang="it-IT" i="1" dirty="0"/>
              <a:t>nel progetto, una figura di riferimento (case </a:t>
            </a:r>
            <a:r>
              <a:rPr lang="it-IT" i="1" dirty="0" smtClean="0"/>
              <a:t>manager</a:t>
            </a:r>
            <a:r>
              <a:rPr lang="it-IT" i="1" dirty="0"/>
              <a:t>) </a:t>
            </a:r>
            <a:r>
              <a:rPr lang="it-IT" i="1" dirty="0" smtClean="0"/>
              <a:t>che ne curi la realizzazione e </a:t>
            </a:r>
            <a:r>
              <a:rPr lang="it-IT" i="1" dirty="0"/>
              <a:t>il   monitoraggio, </a:t>
            </a:r>
            <a:r>
              <a:rPr lang="it-IT" i="1" dirty="0" smtClean="0"/>
              <a:t>attraverso il coordinamento e l'attività di impulso verso i vari   soggetti responsabili </a:t>
            </a:r>
            <a:r>
              <a:rPr lang="it-IT" i="1" dirty="0"/>
              <a:t>della realizzazione dello stesso. </a:t>
            </a:r>
          </a:p>
        </p:txBody>
      </p:sp>
      <p:sp>
        <p:nvSpPr>
          <p:cNvPr id="10" name="Rettangolo 9"/>
          <p:cNvSpPr/>
          <p:nvPr/>
        </p:nvSpPr>
        <p:spPr>
          <a:xfrm>
            <a:off x="611980" y="4073753"/>
            <a:ext cx="7704856" cy="2031325"/>
          </a:xfrm>
          <a:prstGeom prst="rect">
            <a:avLst/>
          </a:prstGeom>
          <a:ln w="38100">
            <a:solidFill>
              <a:schemeClr val="tx1"/>
            </a:solidFill>
          </a:ln>
        </p:spPr>
        <p:txBody>
          <a:bodyPr wrap="square">
            <a:spAutoFit/>
          </a:bodyPr>
          <a:lstStyle/>
          <a:p>
            <a:pPr algn="just"/>
            <a:r>
              <a:rPr lang="it-IT" dirty="0" smtClean="0"/>
              <a:t>N.B. Il case manager deve sempre essere previsto, anche quando il progetto individuale non è integrato con le misure di cui alla Legge n. 112/2016 </a:t>
            </a:r>
          </a:p>
          <a:p>
            <a:pPr algn="just"/>
            <a:endParaRPr lang="it-IT" dirty="0"/>
          </a:p>
          <a:p>
            <a:pPr algn="just"/>
            <a:r>
              <a:rPr lang="it-IT" dirty="0" smtClean="0"/>
              <a:t>Già nel 2013 (ben prima della Legge sul «durante, dopo di noi») il Tar Catanzaro nella sentenza n. 440 del 2013 precisava per un progetto ex art. 14 Legge n. 328/00 che «</a:t>
            </a:r>
            <a:r>
              <a:rPr lang="it-IT" i="1" dirty="0" smtClean="0"/>
              <a:t>Il </a:t>
            </a:r>
            <a:r>
              <a:rPr lang="it-IT" i="1" dirty="0"/>
              <a:t>riconoscimento di una rete integrata richiede la presenza di un referente, il “case manager</a:t>
            </a:r>
            <a:r>
              <a:rPr lang="it-IT" i="1" dirty="0" smtClean="0"/>
              <a:t>”..»</a:t>
            </a:r>
            <a:r>
              <a:rPr lang="it-IT" dirty="0" smtClean="0"/>
              <a:t>.</a:t>
            </a:r>
          </a:p>
        </p:txBody>
      </p:sp>
    </p:spTree>
    <p:extLst>
      <p:ext uri="{BB962C8B-B14F-4D97-AF65-F5344CB8AC3E}">
        <p14:creationId xmlns:p14="http://schemas.microsoft.com/office/powerpoint/2010/main" val="436023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ogo_anffas_sol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64" y="263052"/>
            <a:ext cx="864096" cy="25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1043608" y="0"/>
            <a:ext cx="7272808" cy="1323439"/>
          </a:xfrm>
          <a:prstGeom prst="rect">
            <a:avLst/>
          </a:prstGeom>
          <a:solidFill>
            <a:schemeClr val="bg2"/>
          </a:solidFill>
        </p:spPr>
        <p:txBody>
          <a:bodyPr wrap="square" rtlCol="0">
            <a:spAutoFit/>
          </a:bodyPr>
          <a:lstStyle/>
          <a:p>
            <a:pPr algn="ctr"/>
            <a:endParaRPr lang="it-IT" sz="2000" b="1" dirty="0" smtClean="0">
              <a:latin typeface="Calibri" pitchFamily="34" charset="0"/>
              <a:cs typeface="Calibri" pitchFamily="34" charset="0"/>
            </a:endParaRPr>
          </a:p>
          <a:p>
            <a:pPr algn="ctr"/>
            <a:r>
              <a:rPr lang="it-IT" sz="2000" b="1" dirty="0" smtClean="0">
                <a:latin typeface="Calibri" pitchFamily="34" charset="0"/>
                <a:cs typeface="Calibri" pitchFamily="34" charset="0"/>
              </a:rPr>
              <a:t>CHE COSA DOBBIAMO INTENDERE PER «NATURA DEL BISOGNO PREVALENTE EMERGENTE DALLE NECESSITÀ DI SOSTEGNI?» </a:t>
            </a:r>
          </a:p>
          <a:p>
            <a:pPr algn="ctr"/>
            <a:endParaRPr lang="it-IT" sz="2000" b="1" dirty="0" smtClean="0">
              <a:latin typeface="Calibri" pitchFamily="34" charset="0"/>
              <a:cs typeface="Calibri" pitchFamily="34"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480" y="116772"/>
            <a:ext cx="675726" cy="675726"/>
          </a:xfrm>
          <a:prstGeom prst="rect">
            <a:avLst/>
          </a:prstGeom>
        </p:spPr>
      </p:pic>
      <p:sp>
        <p:nvSpPr>
          <p:cNvPr id="9" name="Freccia a destra 8"/>
          <p:cNvSpPr/>
          <p:nvPr/>
        </p:nvSpPr>
        <p:spPr>
          <a:xfrm rot="2350271">
            <a:off x="1870024" y="3795043"/>
            <a:ext cx="504056" cy="2880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683567" y="2060848"/>
            <a:ext cx="7795955" cy="3693319"/>
          </a:xfrm>
          <a:prstGeom prst="rect">
            <a:avLst/>
          </a:prstGeom>
          <a:noFill/>
        </p:spPr>
        <p:txBody>
          <a:bodyPr wrap="square" rtlCol="0">
            <a:spAutoFit/>
          </a:bodyPr>
          <a:lstStyle/>
          <a:p>
            <a:pPr algn="just"/>
            <a:r>
              <a:rPr lang="it-IT" dirty="0" smtClean="0"/>
              <a:t>Una volta individuati i bisogni di sostegno e strutturati di conseguenza i sostegni secondo specifiche entità, anche quantitative, volte a rispondere a tali bisogni, si comprende quale è la «natura» (sociale, sanitaria, socio-sanitaria, educativa, ecc.) del bisogno prevalente, ossia l’ambito più importante in cui si interviene. </a:t>
            </a:r>
          </a:p>
          <a:p>
            <a:pPr algn="just"/>
            <a:endParaRPr lang="it-IT" dirty="0"/>
          </a:p>
          <a:p>
            <a:pPr algn="just"/>
            <a:r>
              <a:rPr lang="it-IT" dirty="0" smtClean="0"/>
              <a:t>Infatti parlare di «natura» del bisogno prevalente è cosa diversa che parlare del singolo bisogno prevalente in sé. </a:t>
            </a:r>
          </a:p>
          <a:p>
            <a:pPr algn="just"/>
            <a:r>
              <a:rPr lang="it-IT" dirty="0" smtClean="0"/>
              <a:t>Vi possono essere tanti piccoli bisogni specifici rientranti nella medesima natura che, però, messi insieme, danno a quell’ambito la prevalenza.  </a:t>
            </a:r>
          </a:p>
          <a:p>
            <a:pPr algn="just"/>
            <a:r>
              <a:rPr lang="it-IT" dirty="0" smtClean="0"/>
              <a:t>  </a:t>
            </a:r>
          </a:p>
          <a:p>
            <a:pPr algn="just"/>
            <a:endParaRPr lang="it-IT" dirty="0"/>
          </a:p>
          <a:p>
            <a:pPr algn="just"/>
            <a:endParaRPr lang="it-IT" dirty="0" smtClean="0"/>
          </a:p>
          <a:p>
            <a:pPr algn="just"/>
            <a:r>
              <a:rPr lang="it-IT" dirty="0" smtClean="0"/>
              <a:t>, </a:t>
            </a:r>
            <a:endParaRPr lang="it-IT" dirty="0"/>
          </a:p>
        </p:txBody>
      </p:sp>
    </p:spTree>
    <p:extLst>
      <p:ext uri="{BB962C8B-B14F-4D97-AF65-F5344CB8AC3E}">
        <p14:creationId xmlns:p14="http://schemas.microsoft.com/office/powerpoint/2010/main" val="2607949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ogo_anffas_sol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64" y="263052"/>
            <a:ext cx="864096" cy="25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1043608" y="0"/>
            <a:ext cx="7272808" cy="892552"/>
          </a:xfrm>
          <a:prstGeom prst="rect">
            <a:avLst/>
          </a:prstGeom>
          <a:solidFill>
            <a:schemeClr val="bg2"/>
          </a:solidFill>
        </p:spPr>
        <p:txBody>
          <a:bodyPr wrap="square" rtlCol="0">
            <a:spAutoFit/>
          </a:bodyPr>
          <a:lstStyle/>
          <a:p>
            <a:pPr algn="ctr"/>
            <a:endParaRPr lang="it-IT" b="1" dirty="0" smtClean="0">
              <a:latin typeface="Calibri" pitchFamily="34" charset="0"/>
              <a:cs typeface="Calibri" pitchFamily="34" charset="0"/>
            </a:endParaRPr>
          </a:p>
          <a:p>
            <a:pPr algn="ctr"/>
            <a:r>
              <a:rPr lang="it-IT" sz="2000" b="1" dirty="0" smtClean="0">
                <a:latin typeface="Calibri" pitchFamily="34" charset="0"/>
                <a:cs typeface="Calibri" pitchFamily="34" charset="0"/>
              </a:rPr>
              <a:t>CASE MANAGER: CHE TIPO DI FIGURA DEVE ESSERE? </a:t>
            </a:r>
          </a:p>
          <a:p>
            <a:pPr algn="ctr"/>
            <a:endParaRPr lang="it-IT" sz="1400" b="1" dirty="0">
              <a:latin typeface="Calibri" pitchFamily="34" charset="0"/>
              <a:cs typeface="Calibri" pitchFamily="34"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480" y="116772"/>
            <a:ext cx="675726" cy="675726"/>
          </a:xfrm>
          <a:prstGeom prst="rect">
            <a:avLst/>
          </a:prstGeom>
        </p:spPr>
      </p:pic>
      <p:sp>
        <p:nvSpPr>
          <p:cNvPr id="9" name="Freccia a destra 8"/>
          <p:cNvSpPr/>
          <p:nvPr/>
        </p:nvSpPr>
        <p:spPr>
          <a:xfrm rot="2350271">
            <a:off x="1870024" y="3795043"/>
            <a:ext cx="504056" cy="2880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611560" y="2276872"/>
            <a:ext cx="7704856" cy="4247317"/>
          </a:xfrm>
          <a:prstGeom prst="rect">
            <a:avLst/>
          </a:prstGeom>
        </p:spPr>
        <p:txBody>
          <a:bodyPr wrap="square">
            <a:spAutoFit/>
          </a:bodyPr>
          <a:lstStyle/>
          <a:p>
            <a:pPr algn="just"/>
            <a:r>
              <a:rPr lang="it-IT" dirty="0" smtClean="0"/>
              <a:t>La norma nazionale non ci fornisce alcuna indicazione. </a:t>
            </a:r>
          </a:p>
          <a:p>
            <a:pPr algn="just"/>
            <a:endParaRPr lang="it-IT" dirty="0"/>
          </a:p>
          <a:p>
            <a:pPr algn="just"/>
            <a:r>
              <a:rPr lang="it-IT" dirty="0" smtClean="0"/>
              <a:t>Non ci dice se il case manager debba essere sempre una persona di un ufficio pubblico (comunale, sanitario, ecc.) o se possa essere un privato a cui, comunque, con la sottoscrizione del progetto individuale, le parti conferiscono la funzione pubblica di case manager.</a:t>
            </a:r>
          </a:p>
          <a:p>
            <a:pPr algn="just"/>
            <a:endParaRPr lang="it-IT" dirty="0"/>
          </a:p>
          <a:p>
            <a:pPr algn="just"/>
            <a:r>
              <a:rPr lang="it-IT" dirty="0" smtClean="0"/>
              <a:t> </a:t>
            </a:r>
          </a:p>
          <a:p>
            <a:pPr algn="just"/>
            <a:endParaRPr lang="it-IT" i="1" dirty="0"/>
          </a:p>
          <a:p>
            <a:pPr algn="just"/>
            <a:r>
              <a:rPr lang="it-IT" i="1" dirty="0" smtClean="0"/>
              <a:t> </a:t>
            </a:r>
          </a:p>
          <a:p>
            <a:pPr algn="just"/>
            <a:endParaRPr lang="it-IT" i="1" dirty="0"/>
          </a:p>
          <a:p>
            <a:pPr algn="just"/>
            <a:endParaRPr lang="it-IT" i="1" dirty="0" smtClean="0"/>
          </a:p>
          <a:p>
            <a:pPr algn="just"/>
            <a:endParaRPr lang="it-IT" i="1" dirty="0"/>
          </a:p>
          <a:p>
            <a:pPr algn="just"/>
            <a:endParaRPr lang="it-IT" i="1" dirty="0" smtClean="0"/>
          </a:p>
          <a:p>
            <a:pPr algn="just"/>
            <a:r>
              <a:rPr lang="it-IT" i="1" dirty="0" smtClean="0"/>
              <a:t> </a:t>
            </a:r>
            <a:endParaRPr lang="it-IT" i="1" dirty="0"/>
          </a:p>
        </p:txBody>
      </p:sp>
    </p:spTree>
    <p:extLst>
      <p:ext uri="{BB962C8B-B14F-4D97-AF65-F5344CB8AC3E}">
        <p14:creationId xmlns:p14="http://schemas.microsoft.com/office/powerpoint/2010/main" val="2020338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ogo_anffas_sol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64" y="263052"/>
            <a:ext cx="864096" cy="25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1043608" y="0"/>
            <a:ext cx="7272808" cy="1200329"/>
          </a:xfrm>
          <a:prstGeom prst="rect">
            <a:avLst/>
          </a:prstGeom>
          <a:solidFill>
            <a:schemeClr val="bg2"/>
          </a:solidFill>
        </p:spPr>
        <p:txBody>
          <a:bodyPr wrap="square" rtlCol="0">
            <a:spAutoFit/>
          </a:bodyPr>
          <a:lstStyle/>
          <a:p>
            <a:pPr algn="ctr"/>
            <a:endParaRPr lang="it-IT" b="1" dirty="0" smtClean="0">
              <a:latin typeface="Calibri" pitchFamily="34" charset="0"/>
              <a:cs typeface="Calibri" pitchFamily="34" charset="0"/>
            </a:endParaRPr>
          </a:p>
          <a:p>
            <a:pPr algn="ctr"/>
            <a:r>
              <a:rPr lang="it-IT" sz="2000" b="1" dirty="0" smtClean="0">
                <a:latin typeface="Calibri" pitchFamily="34" charset="0"/>
                <a:cs typeface="Calibri" pitchFamily="34" charset="0"/>
              </a:rPr>
              <a:t>CASE MANAGER: CHE TIPO DI FIGURA DEVE ESSERE SECONDO LE PROGRAMMAZIONI REGIONALI DELLA L. 112?  </a:t>
            </a:r>
          </a:p>
          <a:p>
            <a:pPr algn="ctr"/>
            <a:endParaRPr lang="it-IT" sz="1400" b="1" dirty="0">
              <a:latin typeface="Calibri" pitchFamily="34" charset="0"/>
              <a:cs typeface="Calibri" pitchFamily="34"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480" y="116772"/>
            <a:ext cx="675726" cy="675726"/>
          </a:xfrm>
          <a:prstGeom prst="rect">
            <a:avLst/>
          </a:prstGeom>
        </p:spPr>
      </p:pic>
      <p:sp>
        <p:nvSpPr>
          <p:cNvPr id="9" name="Freccia a destra 8"/>
          <p:cNvSpPr/>
          <p:nvPr/>
        </p:nvSpPr>
        <p:spPr>
          <a:xfrm rot="2350271">
            <a:off x="1870024" y="3795043"/>
            <a:ext cx="504056" cy="2880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611560" y="2276872"/>
            <a:ext cx="7704856" cy="2585323"/>
          </a:xfrm>
          <a:prstGeom prst="rect">
            <a:avLst/>
          </a:prstGeom>
        </p:spPr>
        <p:txBody>
          <a:bodyPr wrap="square">
            <a:spAutoFit/>
          </a:bodyPr>
          <a:lstStyle/>
          <a:p>
            <a:pPr algn="just"/>
            <a:endParaRPr lang="it-IT" i="1" dirty="0"/>
          </a:p>
          <a:p>
            <a:pPr algn="just"/>
            <a:r>
              <a:rPr lang="it-IT" i="1" dirty="0" smtClean="0"/>
              <a:t> </a:t>
            </a:r>
          </a:p>
          <a:p>
            <a:pPr algn="just"/>
            <a:endParaRPr lang="it-IT" i="1" dirty="0"/>
          </a:p>
          <a:p>
            <a:pPr algn="just"/>
            <a:r>
              <a:rPr lang="it-IT" i="1" dirty="0" smtClean="0"/>
              <a:t> </a:t>
            </a:r>
          </a:p>
          <a:p>
            <a:pPr algn="just"/>
            <a:endParaRPr lang="it-IT" i="1" dirty="0"/>
          </a:p>
          <a:p>
            <a:pPr algn="just"/>
            <a:endParaRPr lang="it-IT" i="1" dirty="0" smtClean="0"/>
          </a:p>
          <a:p>
            <a:pPr algn="just"/>
            <a:endParaRPr lang="it-IT" i="1" dirty="0"/>
          </a:p>
          <a:p>
            <a:pPr algn="just"/>
            <a:endParaRPr lang="it-IT" i="1" dirty="0" smtClean="0"/>
          </a:p>
          <a:p>
            <a:pPr algn="just"/>
            <a:r>
              <a:rPr lang="it-IT" i="1" dirty="0" smtClean="0"/>
              <a:t> </a:t>
            </a:r>
            <a:endParaRPr lang="it-IT" i="1" dirty="0"/>
          </a:p>
        </p:txBody>
      </p:sp>
      <p:graphicFrame>
        <p:nvGraphicFramePr>
          <p:cNvPr id="11" name="Tabella 10"/>
          <p:cNvGraphicFramePr>
            <a:graphicFrameLocks noGrp="1"/>
          </p:cNvGraphicFramePr>
          <p:nvPr>
            <p:extLst>
              <p:ext uri="{D42A27DB-BD31-4B8C-83A1-F6EECF244321}">
                <p14:modId xmlns:p14="http://schemas.microsoft.com/office/powerpoint/2010/main" val="3382031100"/>
              </p:ext>
            </p:extLst>
          </p:nvPr>
        </p:nvGraphicFramePr>
        <p:xfrm>
          <a:off x="611560" y="1600200"/>
          <a:ext cx="7838920" cy="5033067"/>
        </p:xfrm>
        <a:graphic>
          <a:graphicData uri="http://schemas.openxmlformats.org/drawingml/2006/table">
            <a:tbl>
              <a:tblPr firstRow="1" firstCol="1" bandRow="1"/>
              <a:tblGrid>
                <a:gridCol w="1629070"/>
                <a:gridCol w="6209850"/>
              </a:tblGrid>
              <a:tr h="502885">
                <a:tc>
                  <a:txBody>
                    <a:bodyPr/>
                    <a:lstStyle/>
                    <a:p>
                      <a:pPr>
                        <a:lnSpc>
                          <a:spcPct val="107000"/>
                        </a:lnSpc>
                        <a:spcAft>
                          <a:spcPts val="0"/>
                        </a:spcAft>
                      </a:pPr>
                      <a:r>
                        <a:rPr lang="it-IT" sz="1300" dirty="0">
                          <a:effectLst/>
                          <a:latin typeface="Calibri" panose="020F0502020204030204" pitchFamily="34" charset="0"/>
                          <a:ea typeface="Calibri" panose="020F0502020204030204" pitchFamily="34" charset="0"/>
                          <a:cs typeface="Times New Roman" panose="02020603050405020304" pitchFamily="18" charset="0"/>
                        </a:rPr>
                        <a:t>Abruzzo </a:t>
                      </a: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300" dirty="0">
                          <a:effectLst/>
                          <a:latin typeface="Calibri" panose="020F0502020204030204" pitchFamily="34" charset="0"/>
                          <a:ea typeface="Calibri" panose="020F0502020204030204" pitchFamily="34" charset="0"/>
                          <a:cs typeface="Times New Roman" panose="02020603050405020304" pitchFamily="18" charset="0"/>
                        </a:rPr>
                        <a:t>Di norma il case manager deve essere un </a:t>
                      </a:r>
                      <a:r>
                        <a:rPr lang="it-IT" sz="13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operatore sociale </a:t>
                      </a:r>
                      <a:r>
                        <a:rPr lang="it-IT" sz="1300" dirty="0">
                          <a:effectLst/>
                          <a:latin typeface="Calibri" panose="020F0502020204030204" pitchFamily="34" charset="0"/>
                          <a:ea typeface="Calibri" panose="020F0502020204030204" pitchFamily="34" charset="0"/>
                          <a:cs typeface="Times New Roman" panose="02020603050405020304" pitchFamily="18" charset="0"/>
                        </a:rPr>
                        <a:t>con le necessarie competenze. </a:t>
                      </a:r>
                    </a:p>
                    <a:p>
                      <a:pPr algn="just">
                        <a:lnSpc>
                          <a:spcPct val="107000"/>
                        </a:lnSpc>
                        <a:spcAft>
                          <a:spcPts val="0"/>
                        </a:spcAft>
                      </a:pPr>
                      <a:r>
                        <a:rPr lang="it-IT" sz="1300" dirty="0">
                          <a:effectLst/>
                          <a:latin typeface="Calibri" panose="020F0502020204030204" pitchFamily="34" charset="0"/>
                          <a:ea typeface="Calibri" panose="020F0502020204030204" pitchFamily="34" charset="0"/>
                          <a:cs typeface="Times New Roman" panose="02020603050405020304" pitchFamily="18" charset="0"/>
                        </a:rPr>
                        <a:t> </a:t>
                      </a: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1538">
                <a:tc>
                  <a:txBody>
                    <a:bodyPr/>
                    <a:lstStyle/>
                    <a:p>
                      <a:pPr>
                        <a:lnSpc>
                          <a:spcPct val="107000"/>
                        </a:lnSpc>
                        <a:spcAft>
                          <a:spcPts val="0"/>
                        </a:spcAft>
                      </a:pPr>
                      <a:r>
                        <a:rPr lang="it-IT" sz="1300" dirty="0">
                          <a:effectLst/>
                          <a:latin typeface="Calibri" panose="020F0502020204030204" pitchFamily="34" charset="0"/>
                          <a:ea typeface="Calibri" panose="020F0502020204030204" pitchFamily="34" charset="0"/>
                          <a:cs typeface="Times New Roman" panose="02020603050405020304" pitchFamily="18" charset="0"/>
                        </a:rPr>
                        <a:t>Basilicata </a:t>
                      </a: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3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L'UVM individua al proprio interno il "case manager"</a:t>
                      </a:r>
                      <a:r>
                        <a:rPr lang="it-IT" sz="1300" dirty="0">
                          <a:effectLst/>
                          <a:latin typeface="Calibri" panose="020F0502020204030204" pitchFamily="34" charset="0"/>
                          <a:ea typeface="Calibri" panose="020F0502020204030204" pitchFamily="34" charset="0"/>
                          <a:cs typeface="Times New Roman" panose="02020603050405020304" pitchFamily="18" charset="0"/>
                        </a:rPr>
                        <a:t>, operatore di riferimento per la persona, che ha funzioni di raccordo fra i diversi servizi/professionisti e con il privato sociale o volontariato se coinvolto</a:t>
                      </a: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 un </a:t>
                      </a:r>
                      <a:r>
                        <a:rPr lang="it-IT" sz="1300" dirty="0">
                          <a:effectLst/>
                          <a:latin typeface="Calibri" panose="020F0502020204030204" pitchFamily="34" charset="0"/>
                          <a:ea typeface="Calibri" panose="020F0502020204030204" pitchFamily="34" charset="0"/>
                          <a:cs typeface="Times New Roman" panose="02020603050405020304" pitchFamily="18" charset="0"/>
                        </a:rPr>
                        <a:t>modulo di formazione per case manager relativo alla presa in carico per utenza con bisogni complessi mirato alla definizione di una figura dotata di competenze professionali specifiche che la rendano capace di gestire i </a:t>
                      </a: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momenti </a:t>
                      </a:r>
                      <a:r>
                        <a:rPr lang="it-IT" sz="1300" dirty="0">
                          <a:effectLst/>
                          <a:latin typeface="Calibri" panose="020F0502020204030204" pitchFamily="34" charset="0"/>
                          <a:ea typeface="Calibri" panose="020F0502020204030204" pitchFamily="34" charset="0"/>
                          <a:cs typeface="Times New Roman" panose="02020603050405020304" pitchFamily="18" charset="0"/>
                        </a:rPr>
                        <a:t>essenziali del case management. In questa ottica, la creazione di un profilo professionale "alto" del case manager in </a:t>
                      </a: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termini di </a:t>
                      </a:r>
                      <a:r>
                        <a:rPr lang="it-IT" sz="1300" dirty="0">
                          <a:effectLst/>
                          <a:latin typeface="Calibri" panose="020F0502020204030204" pitchFamily="34" charset="0"/>
                          <a:ea typeface="Calibri" panose="020F0502020204030204" pitchFamily="34" charset="0"/>
                          <a:cs typeface="Times New Roman" panose="02020603050405020304" pitchFamily="18" charset="0"/>
                        </a:rPr>
                        <a:t>progettazione formativa ha previsto una parte generale centrata sull'analisi dei bisogni e la formulazione di un progetto, e parti invece più tecniche legate alle rispettive competenze dei </a:t>
                      </a: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servizi </a:t>
                      </a:r>
                      <a:r>
                        <a:rPr lang="it-IT" sz="1300" dirty="0">
                          <a:effectLst/>
                          <a:latin typeface="Calibri" panose="020F0502020204030204" pitchFamily="34" charset="0"/>
                          <a:ea typeface="Calibri" panose="020F0502020204030204" pitchFamily="34" charset="0"/>
                          <a:cs typeface="Times New Roman" panose="02020603050405020304" pitchFamily="18" charset="0"/>
                        </a:rPr>
                        <a:t>che si passano la presa in carico.</a:t>
                      </a:r>
                    </a:p>
                    <a:p>
                      <a:pPr algn="just">
                        <a:lnSpc>
                          <a:spcPct val="107000"/>
                        </a:lnSpc>
                        <a:spcAft>
                          <a:spcPts val="0"/>
                        </a:spcAft>
                      </a:pPr>
                      <a:r>
                        <a:rPr lang="it-IT" sz="1300" dirty="0">
                          <a:effectLst/>
                          <a:latin typeface="Calibri" panose="020F0502020204030204" pitchFamily="34" charset="0"/>
                          <a:ea typeface="Calibri" panose="020F0502020204030204" pitchFamily="34" charset="0"/>
                          <a:cs typeface="Times New Roman" panose="02020603050405020304" pitchFamily="18" charset="0"/>
                        </a:rPr>
                        <a:t> </a:t>
                      </a: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6">
                <a:tc>
                  <a:txBody>
                    <a:bodyPr/>
                    <a:lstStyle/>
                    <a:p>
                      <a:pPr>
                        <a:lnSpc>
                          <a:spcPct val="107000"/>
                        </a:lnSpc>
                        <a:spcAft>
                          <a:spcPts val="0"/>
                        </a:spcAft>
                      </a:pPr>
                      <a:r>
                        <a:rPr lang="it-IT" sz="1300">
                          <a:effectLst/>
                          <a:latin typeface="Calibri" panose="020F0502020204030204" pitchFamily="34" charset="0"/>
                          <a:ea typeface="Calibri" panose="020F0502020204030204" pitchFamily="34" charset="0"/>
                          <a:cs typeface="Times New Roman" panose="02020603050405020304" pitchFamily="18" charset="0"/>
                        </a:rPr>
                        <a:t>Calabria / Lombardia </a:t>
                      </a: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300" dirty="0">
                          <a:effectLst/>
                          <a:latin typeface="Calibri" panose="020F0502020204030204" pitchFamily="34" charset="0"/>
                          <a:ea typeface="Calibri" panose="020F0502020204030204" pitchFamily="34" charset="0"/>
                          <a:cs typeface="Times New Roman" panose="02020603050405020304" pitchFamily="18" charset="0"/>
                        </a:rPr>
                        <a:t>Il progetto deve: … indicare il nominativo e la qualifica </a:t>
                      </a:r>
                      <a:r>
                        <a:rPr lang="it-IT" sz="13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professionale </a:t>
                      </a:r>
                      <a:r>
                        <a:rPr lang="it-IT" sz="1300" dirty="0">
                          <a:effectLst/>
                          <a:latin typeface="Calibri" panose="020F0502020204030204" pitchFamily="34" charset="0"/>
                          <a:ea typeface="Calibri" panose="020F0502020204030204" pitchFamily="34" charset="0"/>
                          <a:cs typeface="Times New Roman" panose="02020603050405020304" pitchFamily="18" charset="0"/>
                        </a:rPr>
                        <a:t>del case manager</a:t>
                      </a:r>
                    </a:p>
                    <a:p>
                      <a:pPr>
                        <a:lnSpc>
                          <a:spcPct val="107000"/>
                        </a:lnSpc>
                        <a:spcAft>
                          <a:spcPts val="0"/>
                        </a:spcAft>
                      </a:pPr>
                      <a:r>
                        <a:rPr lang="it-IT" sz="1300" dirty="0">
                          <a:effectLst/>
                          <a:latin typeface="Calibri" panose="020F0502020204030204" pitchFamily="34" charset="0"/>
                          <a:ea typeface="Calibri" panose="020F0502020204030204" pitchFamily="34" charset="0"/>
                          <a:cs typeface="Times New Roman" panose="02020603050405020304" pitchFamily="18" charset="0"/>
                        </a:rPr>
                        <a:t> </a:t>
                      </a: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141">
                <a:tc>
                  <a:txBody>
                    <a:bodyPr/>
                    <a:lstStyle/>
                    <a:p>
                      <a:pPr>
                        <a:lnSpc>
                          <a:spcPct val="107000"/>
                        </a:lnSpc>
                        <a:spcAft>
                          <a:spcPts val="0"/>
                        </a:spcAft>
                      </a:pPr>
                      <a:r>
                        <a:rPr lang="it-IT" sz="1300">
                          <a:effectLst/>
                          <a:latin typeface="Calibri" panose="020F0502020204030204" pitchFamily="34" charset="0"/>
                          <a:ea typeface="Calibri" panose="020F0502020204030204" pitchFamily="34" charset="0"/>
                          <a:cs typeface="Times New Roman" panose="02020603050405020304" pitchFamily="18" charset="0"/>
                        </a:rPr>
                        <a:t>Emilia Romagna</a:t>
                      </a: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it-IT" sz="1300" dirty="0">
                          <a:effectLst/>
                          <a:latin typeface="Calibri" panose="020F0502020204030204" pitchFamily="34" charset="0"/>
                          <a:ea typeface="Calibri" panose="020F0502020204030204" pitchFamily="34" charset="0"/>
                          <a:cs typeface="Times New Roman" panose="02020603050405020304" pitchFamily="18" charset="0"/>
                        </a:rPr>
                        <a:t>Deve essere individuato un Case manager, referente del caso </a:t>
                      </a:r>
                      <a:r>
                        <a:rPr lang="it-IT" sz="13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presso i Servizi sociali per disabili del Comune di residenza o altra forma di gestione scelta dai Comuni per la gestione associata dei servizi sociali </a:t>
                      </a:r>
                      <a:r>
                        <a:rPr lang="it-IT" sz="1300" dirty="0">
                          <a:effectLst/>
                          <a:latin typeface="Calibri" panose="020F0502020204030204" pitchFamily="34" charset="0"/>
                          <a:ea typeface="Calibri" panose="020F0502020204030204" pitchFamily="34" charset="0"/>
                          <a:cs typeface="Times New Roman" panose="02020603050405020304" pitchFamily="18" charset="0"/>
                        </a:rPr>
                        <a:t>(ad es. Unione dei Comuni). Di norma il case manager deve essere un operatore sociale (Assistente sociale o Educatore) anche per assicurare un approccio globale del progetto individualizzato di vita.</a:t>
                      </a: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29">
                <a:tc>
                  <a:txBody>
                    <a:bodyPr/>
                    <a:lstStyle/>
                    <a:p>
                      <a:pPr>
                        <a:lnSpc>
                          <a:spcPct val="107000"/>
                        </a:lnSpc>
                        <a:spcAft>
                          <a:spcPts val="0"/>
                        </a:spcAft>
                      </a:pPr>
                      <a:r>
                        <a:rPr lang="it-IT" sz="1300">
                          <a:effectLst/>
                          <a:latin typeface="Calibri" panose="020F0502020204030204" pitchFamily="34" charset="0"/>
                          <a:ea typeface="Calibri" panose="020F0502020204030204" pitchFamily="34" charset="0"/>
                          <a:cs typeface="Times New Roman" panose="02020603050405020304" pitchFamily="18" charset="0"/>
                        </a:rPr>
                        <a:t>Molise</a:t>
                      </a: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300" dirty="0">
                          <a:effectLst/>
                          <a:latin typeface="Calibri" panose="020F0502020204030204" pitchFamily="34" charset="0"/>
                          <a:ea typeface="Calibri" panose="020F0502020204030204" pitchFamily="34" charset="0"/>
                          <a:cs typeface="Times New Roman" panose="02020603050405020304" pitchFamily="18" charset="0"/>
                        </a:rPr>
                        <a:t>Il case manager </a:t>
                      </a:r>
                      <a:r>
                        <a:rPr lang="it-IT" sz="13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dell’ATS </a:t>
                      </a:r>
                      <a:endParaRPr lang="it-I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885">
                <a:tc>
                  <a:txBody>
                    <a:bodyPr/>
                    <a:lstStyle/>
                    <a:p>
                      <a:pPr>
                        <a:lnSpc>
                          <a:spcPct val="107000"/>
                        </a:lnSpc>
                        <a:spcAft>
                          <a:spcPts val="0"/>
                        </a:spcAft>
                      </a:pPr>
                      <a:r>
                        <a:rPr lang="it-IT" sz="1300">
                          <a:effectLst/>
                          <a:latin typeface="Calibri" panose="020F0502020204030204" pitchFamily="34" charset="0"/>
                          <a:ea typeface="Calibri" panose="020F0502020204030204" pitchFamily="34" charset="0"/>
                          <a:cs typeface="Times New Roman" panose="02020603050405020304" pitchFamily="18" charset="0"/>
                        </a:rPr>
                        <a:t>Toscana (DGR 1449/2017) </a:t>
                      </a: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300" dirty="0">
                          <a:effectLst/>
                          <a:latin typeface="Calibri" panose="020F0502020204030204" pitchFamily="34" charset="0"/>
                          <a:ea typeface="Calibri" panose="020F0502020204030204" pitchFamily="34" charset="0"/>
                          <a:cs typeface="Times New Roman" panose="02020603050405020304" pitchFamily="18" charset="0"/>
                        </a:rPr>
                        <a:t>..può essere </a:t>
                      </a:r>
                      <a:r>
                        <a:rPr lang="it-IT" sz="13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una figura sia sanitaria che sociale</a:t>
                      </a:r>
                      <a:r>
                        <a:rPr lang="it-IT" sz="1300" dirty="0">
                          <a:effectLst/>
                          <a:latin typeface="Calibri" panose="020F0502020204030204" pitchFamily="34" charset="0"/>
                          <a:ea typeface="Calibri" panose="020F0502020204030204" pitchFamily="34" charset="0"/>
                          <a:cs typeface="Times New Roman" panose="02020603050405020304" pitchFamily="18" charset="0"/>
                        </a:rPr>
                        <a:t>, scelta sulla base delle caratteristiche dei bisogni della persona </a:t>
                      </a: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29">
                <a:tc>
                  <a:txBody>
                    <a:bodyPr/>
                    <a:lstStyle/>
                    <a:p>
                      <a:pPr>
                        <a:lnSpc>
                          <a:spcPct val="107000"/>
                        </a:lnSpc>
                        <a:spcAft>
                          <a:spcPts val="0"/>
                        </a:spcAft>
                      </a:pPr>
                      <a:r>
                        <a:rPr lang="it-IT" sz="1300">
                          <a:effectLst/>
                          <a:latin typeface="Calibri" panose="020F0502020204030204" pitchFamily="34" charset="0"/>
                          <a:ea typeface="Calibri" panose="020F0502020204030204" pitchFamily="34" charset="0"/>
                          <a:cs typeface="Times New Roman" panose="02020603050405020304" pitchFamily="18" charset="0"/>
                        </a:rPr>
                        <a:t>Veneto </a:t>
                      </a: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3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un operatore </a:t>
                      </a:r>
                      <a:endParaRPr lang="it-I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70687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ogo_anffas_sol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64" y="263052"/>
            <a:ext cx="864096" cy="25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1043608" y="0"/>
            <a:ext cx="7272808" cy="1200329"/>
          </a:xfrm>
          <a:prstGeom prst="rect">
            <a:avLst/>
          </a:prstGeom>
          <a:solidFill>
            <a:schemeClr val="bg2"/>
          </a:solidFill>
        </p:spPr>
        <p:txBody>
          <a:bodyPr wrap="square" rtlCol="0">
            <a:spAutoFit/>
          </a:bodyPr>
          <a:lstStyle/>
          <a:p>
            <a:pPr algn="ctr"/>
            <a:endParaRPr lang="it-IT" b="1" dirty="0" smtClean="0">
              <a:latin typeface="Calibri" pitchFamily="34" charset="0"/>
              <a:cs typeface="Calibri" pitchFamily="34" charset="0"/>
            </a:endParaRPr>
          </a:p>
          <a:p>
            <a:pPr algn="ctr"/>
            <a:r>
              <a:rPr lang="it-IT" sz="2000" b="1" dirty="0" smtClean="0">
                <a:latin typeface="Calibri" pitchFamily="34" charset="0"/>
                <a:cs typeface="Calibri" pitchFamily="34" charset="0"/>
              </a:rPr>
              <a:t>CASE MANAGER: QUALI FONTI VERIFICARE PER TIPOLOGIA E COMPITI?   </a:t>
            </a:r>
          </a:p>
          <a:p>
            <a:pPr algn="ctr"/>
            <a:endParaRPr lang="it-IT" sz="1400" b="1" dirty="0">
              <a:latin typeface="Calibri" pitchFamily="34" charset="0"/>
              <a:cs typeface="Calibri" pitchFamily="34"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480" y="116772"/>
            <a:ext cx="675726" cy="675726"/>
          </a:xfrm>
          <a:prstGeom prst="rect">
            <a:avLst/>
          </a:prstGeom>
        </p:spPr>
      </p:pic>
      <p:sp>
        <p:nvSpPr>
          <p:cNvPr id="9" name="Freccia a destra 8"/>
          <p:cNvSpPr/>
          <p:nvPr/>
        </p:nvSpPr>
        <p:spPr>
          <a:xfrm rot="2350271">
            <a:off x="1870024" y="3795043"/>
            <a:ext cx="504056" cy="2880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Rettangolo 5"/>
          <p:cNvSpPr/>
          <p:nvPr/>
        </p:nvSpPr>
        <p:spPr>
          <a:xfrm>
            <a:off x="539552" y="1421394"/>
            <a:ext cx="7910928" cy="1477328"/>
          </a:xfrm>
          <a:prstGeom prst="rect">
            <a:avLst/>
          </a:prstGeom>
        </p:spPr>
        <p:txBody>
          <a:bodyPr wrap="square">
            <a:spAutoFit/>
          </a:bodyPr>
          <a:lstStyle/>
          <a:p>
            <a:pPr algn="just"/>
            <a:r>
              <a:rPr lang="it-IT" dirty="0" smtClean="0"/>
              <a:t>Oltre ai programmi regionali per l’attuazione della Legge n. 112/2016 ed eventuali ulteriori specifiche delibere sul «durante, dopo di noi», occorre anche verificare le leggi regionali e delibere sulla presa in carico (per esempio quelle di recepimento della Legge n. 328/00) e quelle sul progetto individuale, onde verificare se siano intervenute declinazioni rispetto al case manager. </a:t>
            </a:r>
            <a:r>
              <a:rPr lang="it-IT" i="1" dirty="0" smtClean="0"/>
              <a:t> </a:t>
            </a:r>
            <a:endParaRPr lang="it-IT" i="1" dirty="0"/>
          </a:p>
        </p:txBody>
      </p:sp>
      <p:sp>
        <p:nvSpPr>
          <p:cNvPr id="3" name="Rettangolo 2"/>
          <p:cNvSpPr/>
          <p:nvPr/>
        </p:nvSpPr>
        <p:spPr>
          <a:xfrm>
            <a:off x="589797" y="3079915"/>
            <a:ext cx="7838920" cy="3693319"/>
          </a:xfrm>
          <a:prstGeom prst="rect">
            <a:avLst/>
          </a:prstGeom>
          <a:ln w="28575">
            <a:solidFill>
              <a:schemeClr val="tx1"/>
            </a:solidFill>
          </a:ln>
        </p:spPr>
        <p:txBody>
          <a:bodyPr wrap="square">
            <a:spAutoFit/>
          </a:bodyPr>
          <a:lstStyle/>
          <a:p>
            <a:pPr algn="just"/>
            <a:r>
              <a:rPr lang="it-IT" sz="1750" dirty="0"/>
              <a:t>Vedasi per esempio la DGR n. 392/2013 della Regione Lombardia che individua il case manager per le persone con autismo, precisando che lo stesso deve: </a:t>
            </a:r>
          </a:p>
          <a:p>
            <a:pPr marL="271463" indent="-180975" algn="just"/>
            <a:r>
              <a:rPr lang="it-IT" sz="1750" dirty="0"/>
              <a:t>-  </a:t>
            </a:r>
            <a:r>
              <a:rPr lang="it-IT" sz="1750" i="1" dirty="0"/>
              <a:t>mantenere una relazione costante con l’utente e la sua famiglia, svolgendo la funzione di intermediazione tra l’utente e l’esterno;</a:t>
            </a:r>
          </a:p>
          <a:p>
            <a:pPr marL="271463" indent="-180975" algn="just">
              <a:buFontTx/>
              <a:buChar char="-"/>
            </a:pPr>
            <a:r>
              <a:rPr lang="it-IT" sz="1750" i="1" dirty="0"/>
              <a:t>seguire con i familiari le procedure per l’attivazione degli interventi e delle risorse previste nel Progetto Individuale;</a:t>
            </a:r>
          </a:p>
          <a:p>
            <a:pPr marL="271463" indent="-180975" algn="just">
              <a:buFontTx/>
              <a:buChar char="-"/>
            </a:pPr>
            <a:r>
              <a:rPr lang="it-IT" sz="1750" i="1" dirty="0"/>
              <a:t>rapportarsi con gli altri referenti dei servizi attivati, per la salvaguardia delle attese dell’utenza; </a:t>
            </a:r>
          </a:p>
          <a:p>
            <a:pPr marL="271463" indent="-180975" algn="just">
              <a:buFontTx/>
              <a:buChar char="-"/>
            </a:pPr>
            <a:r>
              <a:rPr lang="it-IT" sz="1750" i="1" dirty="0"/>
              <a:t>sostenere l’ </a:t>
            </a:r>
            <a:r>
              <a:rPr lang="it-IT" sz="1750" i="1" dirty="0" err="1"/>
              <a:t>empowerment</a:t>
            </a:r>
            <a:r>
              <a:rPr lang="it-IT" sz="1750" i="1" dirty="0"/>
              <a:t> della famiglia e della rete; </a:t>
            </a:r>
          </a:p>
          <a:p>
            <a:pPr marL="271463" indent="-180975" algn="just"/>
            <a:r>
              <a:rPr lang="it-IT" sz="1750" i="1" dirty="0"/>
              <a:t>- monitorare l’andamento del Progetto Individuale, adeguandolo ai bisogni in evoluzione e valutando il grado di miglioramento degli aspetti dell’interazione, della comunicazione e degli aspetti cognitivi ed emotivi;</a:t>
            </a:r>
          </a:p>
          <a:p>
            <a:pPr marL="271463" indent="-180975" algn="just"/>
            <a:r>
              <a:rPr lang="it-IT" sz="1750" i="1" dirty="0"/>
              <a:t>-  verificare gli esiti dell’intervento.</a:t>
            </a:r>
          </a:p>
        </p:txBody>
      </p:sp>
    </p:spTree>
    <p:extLst>
      <p:ext uri="{BB962C8B-B14F-4D97-AF65-F5344CB8AC3E}">
        <p14:creationId xmlns:p14="http://schemas.microsoft.com/office/powerpoint/2010/main" val="2930092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ogo_anffas_sol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64" y="263052"/>
            <a:ext cx="864096" cy="25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1043608" y="0"/>
            <a:ext cx="7272808" cy="984885"/>
          </a:xfrm>
          <a:prstGeom prst="rect">
            <a:avLst/>
          </a:prstGeom>
          <a:solidFill>
            <a:schemeClr val="bg2"/>
          </a:solidFill>
        </p:spPr>
        <p:txBody>
          <a:bodyPr wrap="square" rtlCol="0">
            <a:spAutoFit/>
          </a:bodyPr>
          <a:lstStyle/>
          <a:p>
            <a:pPr algn="ctr"/>
            <a:endParaRPr lang="it-IT" b="1" dirty="0" smtClean="0">
              <a:latin typeface="Calibri" pitchFamily="34" charset="0"/>
              <a:cs typeface="Calibri" pitchFamily="34" charset="0"/>
            </a:endParaRPr>
          </a:p>
          <a:p>
            <a:pPr algn="ctr"/>
            <a:r>
              <a:rPr lang="it-IT" sz="2000" b="1" dirty="0" smtClean="0">
                <a:latin typeface="Calibri" pitchFamily="34" charset="0"/>
                <a:cs typeface="Calibri" pitchFamily="34" charset="0"/>
              </a:rPr>
              <a:t>CASE MANAGER: TIPOLOGIA DELL’INCARICO</a:t>
            </a:r>
          </a:p>
          <a:p>
            <a:pPr algn="ctr"/>
            <a:r>
              <a:rPr lang="it-IT" sz="2000" b="1" dirty="0" smtClean="0">
                <a:latin typeface="Calibri" pitchFamily="34" charset="0"/>
                <a:cs typeface="Calibri" pitchFamily="34" charset="0"/>
              </a:rPr>
              <a:t> </a:t>
            </a:r>
            <a:endParaRPr lang="it-IT" sz="1400" b="1" dirty="0">
              <a:latin typeface="Calibri" pitchFamily="34" charset="0"/>
              <a:cs typeface="Calibri" pitchFamily="34"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480" y="116772"/>
            <a:ext cx="675726" cy="675726"/>
          </a:xfrm>
          <a:prstGeom prst="rect">
            <a:avLst/>
          </a:prstGeom>
        </p:spPr>
      </p:pic>
      <p:sp>
        <p:nvSpPr>
          <p:cNvPr id="9" name="Freccia a destra 8"/>
          <p:cNvSpPr/>
          <p:nvPr/>
        </p:nvSpPr>
        <p:spPr>
          <a:xfrm rot="2350271">
            <a:off x="1870024" y="3795043"/>
            <a:ext cx="504056" cy="2880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713026" y="1575674"/>
            <a:ext cx="7933972" cy="2585323"/>
          </a:xfrm>
          <a:prstGeom prst="rect">
            <a:avLst/>
          </a:prstGeom>
        </p:spPr>
        <p:txBody>
          <a:bodyPr wrap="square">
            <a:spAutoFit/>
          </a:bodyPr>
          <a:lstStyle/>
          <a:p>
            <a:pPr algn="just"/>
            <a:endParaRPr lang="it-IT" dirty="0"/>
          </a:p>
          <a:p>
            <a:pPr algn="just"/>
            <a:r>
              <a:rPr lang="it-IT" dirty="0" smtClean="0"/>
              <a:t> </a:t>
            </a:r>
          </a:p>
          <a:p>
            <a:pPr algn="just"/>
            <a:endParaRPr lang="it-IT" i="1" dirty="0"/>
          </a:p>
          <a:p>
            <a:pPr algn="just"/>
            <a:r>
              <a:rPr lang="it-IT" i="1" dirty="0" smtClean="0"/>
              <a:t> </a:t>
            </a:r>
          </a:p>
          <a:p>
            <a:pPr algn="just"/>
            <a:endParaRPr lang="it-IT" i="1" dirty="0"/>
          </a:p>
          <a:p>
            <a:pPr algn="just"/>
            <a:endParaRPr lang="it-IT" i="1" dirty="0" smtClean="0"/>
          </a:p>
          <a:p>
            <a:pPr algn="just"/>
            <a:endParaRPr lang="it-IT" i="1" dirty="0"/>
          </a:p>
          <a:p>
            <a:pPr algn="just"/>
            <a:endParaRPr lang="it-IT" i="1" dirty="0" smtClean="0"/>
          </a:p>
          <a:p>
            <a:pPr algn="just"/>
            <a:r>
              <a:rPr lang="it-IT" i="1" dirty="0" smtClean="0"/>
              <a:t> </a:t>
            </a:r>
            <a:endParaRPr lang="it-IT" i="1" dirty="0"/>
          </a:p>
        </p:txBody>
      </p:sp>
      <p:sp>
        <p:nvSpPr>
          <p:cNvPr id="10" name="Rettangolo 9"/>
          <p:cNvSpPr/>
          <p:nvPr/>
        </p:nvSpPr>
        <p:spPr>
          <a:xfrm>
            <a:off x="611560" y="1268760"/>
            <a:ext cx="7838920" cy="7017306"/>
          </a:xfrm>
          <a:prstGeom prst="rect">
            <a:avLst/>
          </a:prstGeom>
        </p:spPr>
        <p:txBody>
          <a:bodyPr wrap="square">
            <a:spAutoFit/>
          </a:bodyPr>
          <a:lstStyle/>
          <a:p>
            <a:pPr algn="just"/>
            <a:r>
              <a:rPr lang="it-IT" dirty="0" smtClean="0"/>
              <a:t>Secondo la sentenza n. 440 del </a:t>
            </a:r>
            <a:r>
              <a:rPr lang="it-IT" dirty="0"/>
              <a:t>2013 </a:t>
            </a:r>
            <a:r>
              <a:rPr lang="it-IT" dirty="0" smtClean="0"/>
              <a:t>il progetto individuale «</a:t>
            </a:r>
            <a:r>
              <a:rPr lang="it-IT" i="1" dirty="0" smtClean="0"/>
              <a:t>si </a:t>
            </a:r>
            <a:r>
              <a:rPr lang="it-IT" i="1" dirty="0"/>
              <a:t>configura come un vero contratto tra enti pubblici competenti </a:t>
            </a:r>
            <a:r>
              <a:rPr lang="it-IT" i="1" dirty="0" smtClean="0"/>
              <a:t>e beneficiari</a:t>
            </a:r>
            <a:r>
              <a:rPr lang="it-IT" i="1" dirty="0"/>
              <a:t>, che va sottoscritto sia dai soggetti responsabili dell’erogazione del servizio che dai beneficiari</a:t>
            </a:r>
            <a:r>
              <a:rPr lang="it-IT" dirty="0" smtClean="0"/>
              <a:t>.»</a:t>
            </a:r>
          </a:p>
          <a:p>
            <a:pPr algn="just"/>
            <a:endParaRPr lang="it-IT" dirty="0"/>
          </a:p>
          <a:p>
            <a:pPr algn="just"/>
            <a:endParaRPr lang="it-IT" dirty="0" smtClean="0"/>
          </a:p>
          <a:p>
            <a:pPr algn="just"/>
            <a:r>
              <a:rPr lang="it-IT" dirty="0" smtClean="0"/>
              <a:t>Il case manager è la figura che le parti scelgono, all’interno del «contratto»,  per coordinare l’esecuzione dello stesso. Quindi tutti coloro che sottoscrivono e condividono il progetto si impegnano a riconoscere tale figura ed a dar seguito alle indicazioni della stessa nell’esecuzione del contratto/progetto. </a:t>
            </a:r>
          </a:p>
          <a:p>
            <a:pPr algn="just"/>
            <a:endParaRPr lang="it-IT" dirty="0"/>
          </a:p>
          <a:p>
            <a:pPr algn="just"/>
            <a:r>
              <a:rPr lang="it-IT" dirty="0" smtClean="0"/>
              <a:t> </a:t>
            </a:r>
          </a:p>
          <a:p>
            <a:pPr algn="just"/>
            <a:r>
              <a:rPr lang="it-IT" dirty="0" smtClean="0"/>
              <a:t>L’investitura formale dei poteri del case manager si ha con l’individuazione dello stesso nel progetto individuale sottoscritto dalle varie parti.</a:t>
            </a:r>
          </a:p>
          <a:p>
            <a:pPr algn="just"/>
            <a:r>
              <a:rPr lang="it-IT" dirty="0" smtClean="0"/>
              <a:t>Una volta avvenuta tale investitura ed essendoci stata l’accettazione dell’incarico da parte del case manager che accetta lo stesso con sottoscrizione del medesimo progetto, ha il potere di dirigere l’esecuzione del progetto stesso.  </a:t>
            </a:r>
          </a:p>
          <a:p>
            <a:pPr algn="just"/>
            <a:r>
              <a:rPr lang="it-IT" dirty="0" smtClean="0"/>
              <a:t>Anche gli enti pubblici, pur di altro ambito rispetto a quello afferente al case manager, devono, in virtù degli impegni presi ossequiare ciò.  </a:t>
            </a:r>
          </a:p>
          <a:p>
            <a:pPr algn="just"/>
            <a:endParaRPr lang="it-IT" i="1" dirty="0"/>
          </a:p>
          <a:p>
            <a:pPr algn="just"/>
            <a:r>
              <a:rPr lang="it-IT" i="1" dirty="0" smtClean="0"/>
              <a:t> </a:t>
            </a:r>
          </a:p>
          <a:p>
            <a:pPr algn="just"/>
            <a:endParaRPr lang="it-IT" i="1" dirty="0"/>
          </a:p>
          <a:p>
            <a:pPr algn="just"/>
            <a:endParaRPr lang="it-IT" i="1" dirty="0" smtClean="0"/>
          </a:p>
          <a:p>
            <a:pPr algn="just"/>
            <a:endParaRPr lang="it-IT" i="1" dirty="0"/>
          </a:p>
          <a:p>
            <a:pPr algn="just"/>
            <a:endParaRPr lang="it-IT" i="1" dirty="0" smtClean="0"/>
          </a:p>
          <a:p>
            <a:pPr algn="just"/>
            <a:r>
              <a:rPr lang="it-IT" i="1" dirty="0" smtClean="0"/>
              <a:t> </a:t>
            </a:r>
            <a:endParaRPr lang="it-IT" i="1" dirty="0"/>
          </a:p>
        </p:txBody>
      </p:sp>
    </p:spTree>
    <p:extLst>
      <p:ext uri="{BB962C8B-B14F-4D97-AF65-F5344CB8AC3E}">
        <p14:creationId xmlns:p14="http://schemas.microsoft.com/office/powerpoint/2010/main" val="140500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043608" y="0"/>
            <a:ext cx="7272808" cy="954107"/>
          </a:xfrm>
          <a:prstGeom prst="rect">
            <a:avLst/>
          </a:prstGeom>
          <a:solidFill>
            <a:schemeClr val="bg2"/>
          </a:solidFill>
        </p:spPr>
        <p:txBody>
          <a:bodyPr wrap="square" rtlCol="0">
            <a:spAutoFit/>
          </a:bodyPr>
          <a:lstStyle/>
          <a:p>
            <a:pPr algn="ctr"/>
            <a:endParaRPr lang="it-IT" b="1" dirty="0" smtClean="0">
              <a:solidFill>
                <a:prstClr val="black"/>
              </a:solidFill>
              <a:cs typeface="Calibri" pitchFamily="34" charset="0"/>
            </a:endParaRPr>
          </a:p>
          <a:p>
            <a:pPr algn="ctr"/>
            <a:r>
              <a:rPr lang="it-IT" sz="2000" b="1" dirty="0" smtClean="0">
                <a:solidFill>
                  <a:prstClr val="black"/>
                </a:solidFill>
                <a:cs typeface="Calibri" pitchFamily="34" charset="0"/>
              </a:rPr>
              <a:t>INDICAZIONE DEL CASE MANAGER IN MATRICI ECOLOGICHE</a:t>
            </a:r>
          </a:p>
          <a:p>
            <a:pPr algn="ctr"/>
            <a:r>
              <a:rPr lang="it-IT" b="1" dirty="0" smtClean="0">
                <a:solidFill>
                  <a:prstClr val="black"/>
                </a:solidFill>
                <a:cs typeface="Calibri" pitchFamily="34" charset="0"/>
              </a:rPr>
              <a:t> </a:t>
            </a:r>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0480" y="116772"/>
            <a:ext cx="675726" cy="675726"/>
          </a:xfrm>
          <a:prstGeom prst="rect">
            <a:avLst/>
          </a:prstGeom>
        </p:spPr>
      </p:pic>
      <p:sp>
        <p:nvSpPr>
          <p:cNvPr id="9" name="Freccia a destra 8"/>
          <p:cNvSpPr/>
          <p:nvPr/>
        </p:nvSpPr>
        <p:spPr>
          <a:xfrm rot="2350271">
            <a:off x="1870024" y="3795043"/>
            <a:ext cx="504056" cy="2880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6" name="Rettangolo 5"/>
          <p:cNvSpPr/>
          <p:nvPr/>
        </p:nvSpPr>
        <p:spPr>
          <a:xfrm>
            <a:off x="713026" y="1575674"/>
            <a:ext cx="7933972" cy="2585323"/>
          </a:xfrm>
          <a:prstGeom prst="rect">
            <a:avLst/>
          </a:prstGeom>
        </p:spPr>
        <p:txBody>
          <a:bodyPr wrap="square">
            <a:spAutoFit/>
          </a:bodyPr>
          <a:lstStyle/>
          <a:p>
            <a:pPr algn="just"/>
            <a:endParaRPr lang="it-IT" dirty="0">
              <a:solidFill>
                <a:prstClr val="black"/>
              </a:solidFill>
            </a:endParaRPr>
          </a:p>
          <a:p>
            <a:pPr algn="just"/>
            <a:r>
              <a:rPr lang="it-IT" dirty="0" smtClean="0">
                <a:solidFill>
                  <a:prstClr val="black"/>
                </a:solidFill>
              </a:rPr>
              <a:t> </a:t>
            </a:r>
          </a:p>
          <a:p>
            <a:pPr algn="just"/>
            <a:endParaRPr lang="it-IT" i="1" dirty="0">
              <a:solidFill>
                <a:prstClr val="black"/>
              </a:solidFill>
            </a:endParaRPr>
          </a:p>
          <a:p>
            <a:pPr algn="just"/>
            <a:r>
              <a:rPr lang="it-IT" i="1" dirty="0" smtClean="0">
                <a:solidFill>
                  <a:prstClr val="black"/>
                </a:solidFill>
              </a:rPr>
              <a:t> </a:t>
            </a:r>
          </a:p>
          <a:p>
            <a:pPr algn="just"/>
            <a:endParaRPr lang="it-IT" i="1" dirty="0">
              <a:solidFill>
                <a:prstClr val="black"/>
              </a:solidFill>
            </a:endParaRPr>
          </a:p>
          <a:p>
            <a:pPr algn="just"/>
            <a:endParaRPr lang="it-IT" i="1" dirty="0" smtClean="0">
              <a:solidFill>
                <a:prstClr val="black"/>
              </a:solidFill>
            </a:endParaRPr>
          </a:p>
          <a:p>
            <a:pPr algn="just"/>
            <a:endParaRPr lang="it-IT" i="1" dirty="0">
              <a:solidFill>
                <a:prstClr val="black"/>
              </a:solidFill>
            </a:endParaRPr>
          </a:p>
          <a:p>
            <a:pPr algn="just"/>
            <a:endParaRPr lang="it-IT" i="1" dirty="0" smtClean="0">
              <a:solidFill>
                <a:prstClr val="black"/>
              </a:solidFill>
            </a:endParaRPr>
          </a:p>
          <a:p>
            <a:pPr algn="just"/>
            <a:r>
              <a:rPr lang="it-IT" i="1" dirty="0" smtClean="0">
                <a:solidFill>
                  <a:prstClr val="black"/>
                </a:solidFill>
              </a:rPr>
              <a:t> </a:t>
            </a:r>
            <a:endParaRPr lang="it-IT" i="1" dirty="0">
              <a:solidFill>
                <a:prstClr val="black"/>
              </a:solidFill>
            </a:endParaRPr>
          </a:p>
        </p:txBody>
      </p:sp>
      <p:sp>
        <p:nvSpPr>
          <p:cNvPr id="10" name="Rettangolo 9"/>
          <p:cNvSpPr/>
          <p:nvPr/>
        </p:nvSpPr>
        <p:spPr>
          <a:xfrm>
            <a:off x="755576" y="1484784"/>
            <a:ext cx="7560840" cy="2031325"/>
          </a:xfrm>
          <a:prstGeom prst="rect">
            <a:avLst/>
          </a:prstGeom>
        </p:spPr>
        <p:txBody>
          <a:bodyPr wrap="square">
            <a:spAutoFit/>
          </a:bodyPr>
          <a:lstStyle/>
          <a:p>
            <a:pPr algn="just"/>
            <a:endParaRPr lang="it-IT" i="1" dirty="0">
              <a:solidFill>
                <a:prstClr val="black"/>
              </a:solidFill>
            </a:endParaRPr>
          </a:p>
          <a:p>
            <a:pPr algn="just"/>
            <a:r>
              <a:rPr lang="it-IT" i="1" dirty="0" smtClean="0">
                <a:solidFill>
                  <a:prstClr val="black"/>
                </a:solidFill>
              </a:rPr>
              <a:t> </a:t>
            </a:r>
          </a:p>
          <a:p>
            <a:pPr algn="just"/>
            <a:endParaRPr lang="it-IT" i="1" dirty="0">
              <a:solidFill>
                <a:prstClr val="black"/>
              </a:solidFill>
            </a:endParaRPr>
          </a:p>
          <a:p>
            <a:pPr algn="just"/>
            <a:endParaRPr lang="it-IT" i="1" dirty="0" smtClean="0">
              <a:solidFill>
                <a:prstClr val="black"/>
              </a:solidFill>
            </a:endParaRPr>
          </a:p>
          <a:p>
            <a:pPr algn="just"/>
            <a:endParaRPr lang="it-IT" i="1" dirty="0">
              <a:solidFill>
                <a:prstClr val="black"/>
              </a:solidFill>
            </a:endParaRPr>
          </a:p>
          <a:p>
            <a:pPr algn="just"/>
            <a:endParaRPr lang="it-IT" i="1" dirty="0" smtClean="0">
              <a:solidFill>
                <a:prstClr val="black"/>
              </a:solidFill>
            </a:endParaRPr>
          </a:p>
          <a:p>
            <a:pPr algn="just"/>
            <a:r>
              <a:rPr lang="it-IT" i="1" dirty="0" smtClean="0">
                <a:solidFill>
                  <a:prstClr val="black"/>
                </a:solidFill>
              </a:rPr>
              <a:t> </a:t>
            </a:r>
            <a:endParaRPr lang="it-IT" i="1" dirty="0">
              <a:solidFill>
                <a:prstClr val="black"/>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110" t="19758" r="3116" b="34375"/>
          <a:stretch/>
        </p:blipFill>
        <p:spPr bwMode="auto">
          <a:xfrm>
            <a:off x="395536" y="2690614"/>
            <a:ext cx="8568952" cy="270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7774" t="25001" r="57080" b="68461"/>
          <a:stretch/>
        </p:blipFill>
        <p:spPr bwMode="auto">
          <a:xfrm>
            <a:off x="408481" y="1484784"/>
            <a:ext cx="1975587" cy="47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4561" t="38473" r="61236" b="57318"/>
          <a:stretch/>
        </p:blipFill>
        <p:spPr bwMode="auto">
          <a:xfrm>
            <a:off x="410855" y="1977998"/>
            <a:ext cx="1852550" cy="30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ccia a destra 12"/>
          <p:cNvSpPr/>
          <p:nvPr/>
        </p:nvSpPr>
        <p:spPr>
          <a:xfrm rot="2805722">
            <a:off x="5544980" y="2825005"/>
            <a:ext cx="432048" cy="28803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ED0F69"/>
              </a:solidFill>
            </a:endParaRPr>
          </a:p>
        </p:txBody>
      </p:sp>
      <p:pic>
        <p:nvPicPr>
          <p:cNvPr id="14" name="Picture 2" descr="logo_anffas_sol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64" y="263052"/>
            <a:ext cx="864096" cy="25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57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043608" y="47263"/>
            <a:ext cx="7272808" cy="1138773"/>
          </a:xfrm>
          <a:prstGeom prst="rect">
            <a:avLst/>
          </a:prstGeom>
          <a:solidFill>
            <a:schemeClr val="bg2"/>
          </a:solidFill>
        </p:spPr>
        <p:txBody>
          <a:bodyPr wrap="square" rtlCol="0">
            <a:spAutoFit/>
          </a:bodyPr>
          <a:lstStyle/>
          <a:p>
            <a:pPr algn="ctr"/>
            <a:endParaRPr lang="it-IT" sz="1400" b="1" dirty="0" smtClean="0">
              <a:solidFill>
                <a:prstClr val="black"/>
              </a:solidFill>
              <a:cs typeface="Calibri" pitchFamily="34" charset="0"/>
            </a:endParaRPr>
          </a:p>
          <a:p>
            <a:pPr algn="ctr"/>
            <a:r>
              <a:rPr lang="it-IT" sz="2000" b="1" dirty="0" smtClean="0">
                <a:solidFill>
                  <a:prstClr val="black"/>
                </a:solidFill>
                <a:cs typeface="Calibri" pitchFamily="34" charset="0"/>
              </a:rPr>
              <a:t>INDICAZIONI DEL CASE MANAGER ANCHE                                          NEI DATI SOCIO-ANAGRAFICI IN MATRICI ECOLOGICHE  </a:t>
            </a:r>
          </a:p>
          <a:p>
            <a:pPr algn="ctr"/>
            <a:endParaRPr lang="it-IT" sz="1400" b="1" dirty="0">
              <a:solidFill>
                <a:prstClr val="black"/>
              </a:solidFill>
              <a:cs typeface="Calibri" pitchFamily="34" charset="0"/>
            </a:endParaRPr>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0480" y="116772"/>
            <a:ext cx="675726" cy="675726"/>
          </a:xfrm>
          <a:prstGeom prst="rect">
            <a:avLst/>
          </a:prstGeom>
        </p:spPr>
      </p:pic>
      <p:sp>
        <p:nvSpPr>
          <p:cNvPr id="9" name="Freccia a destra 8"/>
          <p:cNvSpPr/>
          <p:nvPr/>
        </p:nvSpPr>
        <p:spPr>
          <a:xfrm rot="2350271">
            <a:off x="1870024" y="3795043"/>
            <a:ext cx="504056" cy="2880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6" name="Rettangolo 5"/>
          <p:cNvSpPr/>
          <p:nvPr/>
        </p:nvSpPr>
        <p:spPr>
          <a:xfrm>
            <a:off x="713026" y="1575674"/>
            <a:ext cx="7933972" cy="2585323"/>
          </a:xfrm>
          <a:prstGeom prst="rect">
            <a:avLst/>
          </a:prstGeom>
        </p:spPr>
        <p:txBody>
          <a:bodyPr wrap="square">
            <a:spAutoFit/>
          </a:bodyPr>
          <a:lstStyle/>
          <a:p>
            <a:pPr algn="just"/>
            <a:endParaRPr lang="it-IT" dirty="0">
              <a:solidFill>
                <a:prstClr val="black"/>
              </a:solidFill>
            </a:endParaRPr>
          </a:p>
          <a:p>
            <a:pPr algn="just"/>
            <a:r>
              <a:rPr lang="it-IT" dirty="0" smtClean="0">
                <a:solidFill>
                  <a:prstClr val="black"/>
                </a:solidFill>
              </a:rPr>
              <a:t> </a:t>
            </a:r>
          </a:p>
          <a:p>
            <a:pPr algn="just"/>
            <a:endParaRPr lang="it-IT" i="1" dirty="0">
              <a:solidFill>
                <a:prstClr val="black"/>
              </a:solidFill>
            </a:endParaRPr>
          </a:p>
          <a:p>
            <a:pPr algn="just"/>
            <a:r>
              <a:rPr lang="it-IT" i="1" dirty="0" smtClean="0">
                <a:solidFill>
                  <a:prstClr val="black"/>
                </a:solidFill>
              </a:rPr>
              <a:t> </a:t>
            </a:r>
          </a:p>
          <a:p>
            <a:pPr algn="just"/>
            <a:endParaRPr lang="it-IT" i="1" dirty="0">
              <a:solidFill>
                <a:prstClr val="black"/>
              </a:solidFill>
            </a:endParaRPr>
          </a:p>
          <a:p>
            <a:pPr algn="just"/>
            <a:endParaRPr lang="it-IT" i="1" dirty="0" smtClean="0">
              <a:solidFill>
                <a:prstClr val="black"/>
              </a:solidFill>
            </a:endParaRPr>
          </a:p>
          <a:p>
            <a:pPr algn="just"/>
            <a:endParaRPr lang="it-IT" i="1" dirty="0">
              <a:solidFill>
                <a:prstClr val="black"/>
              </a:solidFill>
            </a:endParaRPr>
          </a:p>
          <a:p>
            <a:pPr algn="just"/>
            <a:endParaRPr lang="it-IT" i="1" dirty="0" smtClean="0">
              <a:solidFill>
                <a:prstClr val="black"/>
              </a:solidFill>
            </a:endParaRPr>
          </a:p>
          <a:p>
            <a:pPr algn="just"/>
            <a:r>
              <a:rPr lang="it-IT" i="1" dirty="0" smtClean="0">
                <a:solidFill>
                  <a:prstClr val="black"/>
                </a:solidFill>
              </a:rPr>
              <a:t> </a:t>
            </a:r>
            <a:endParaRPr lang="it-IT" i="1" dirty="0">
              <a:solidFill>
                <a:prstClr val="black"/>
              </a:solidFill>
            </a:endParaRPr>
          </a:p>
        </p:txBody>
      </p:sp>
      <p:sp>
        <p:nvSpPr>
          <p:cNvPr id="10" name="Rettangolo 9"/>
          <p:cNvSpPr/>
          <p:nvPr/>
        </p:nvSpPr>
        <p:spPr>
          <a:xfrm>
            <a:off x="755576" y="1484784"/>
            <a:ext cx="7560840" cy="2031325"/>
          </a:xfrm>
          <a:prstGeom prst="rect">
            <a:avLst/>
          </a:prstGeom>
        </p:spPr>
        <p:txBody>
          <a:bodyPr wrap="square">
            <a:spAutoFit/>
          </a:bodyPr>
          <a:lstStyle/>
          <a:p>
            <a:pPr algn="just"/>
            <a:endParaRPr lang="it-IT" i="1" dirty="0">
              <a:solidFill>
                <a:prstClr val="black"/>
              </a:solidFill>
            </a:endParaRPr>
          </a:p>
          <a:p>
            <a:pPr algn="just"/>
            <a:r>
              <a:rPr lang="it-IT" i="1" dirty="0" smtClean="0">
                <a:solidFill>
                  <a:prstClr val="black"/>
                </a:solidFill>
              </a:rPr>
              <a:t> </a:t>
            </a:r>
          </a:p>
          <a:p>
            <a:pPr algn="just"/>
            <a:endParaRPr lang="it-IT" i="1" dirty="0">
              <a:solidFill>
                <a:prstClr val="black"/>
              </a:solidFill>
            </a:endParaRPr>
          </a:p>
          <a:p>
            <a:pPr algn="just"/>
            <a:endParaRPr lang="it-IT" i="1" dirty="0" smtClean="0">
              <a:solidFill>
                <a:prstClr val="black"/>
              </a:solidFill>
            </a:endParaRPr>
          </a:p>
          <a:p>
            <a:pPr algn="just"/>
            <a:endParaRPr lang="it-IT" i="1" dirty="0">
              <a:solidFill>
                <a:prstClr val="black"/>
              </a:solidFill>
            </a:endParaRPr>
          </a:p>
          <a:p>
            <a:pPr algn="just"/>
            <a:endParaRPr lang="it-IT" i="1" dirty="0" smtClean="0">
              <a:solidFill>
                <a:prstClr val="black"/>
              </a:solidFill>
            </a:endParaRPr>
          </a:p>
          <a:p>
            <a:pPr algn="just"/>
            <a:r>
              <a:rPr lang="it-IT" i="1" dirty="0" smtClean="0">
                <a:solidFill>
                  <a:prstClr val="black"/>
                </a:solidFill>
              </a:rPr>
              <a:t> </a:t>
            </a:r>
            <a:endParaRPr lang="it-IT" i="1" dirty="0">
              <a:solidFill>
                <a:prstClr val="black"/>
              </a:solidFill>
            </a:endParaRPr>
          </a:p>
        </p:txBody>
      </p:sp>
      <p:sp>
        <p:nvSpPr>
          <p:cNvPr id="16" name="Freccia a destra 15"/>
          <p:cNvSpPr/>
          <p:nvPr/>
        </p:nvSpPr>
        <p:spPr>
          <a:xfrm rot="2206934">
            <a:off x="4903259" y="2356430"/>
            <a:ext cx="432048" cy="28803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ED0F69"/>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110" t="20297" r="31479" b="35208"/>
          <a:stretch/>
        </p:blipFill>
        <p:spPr bwMode="auto">
          <a:xfrm>
            <a:off x="495144" y="1822554"/>
            <a:ext cx="6939691" cy="325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2932" t="25646" r="72131" b="68884"/>
          <a:stretch/>
        </p:blipFill>
        <p:spPr bwMode="auto">
          <a:xfrm>
            <a:off x="525213" y="1297419"/>
            <a:ext cx="1799775" cy="37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reccia a destra 14"/>
          <p:cNvSpPr/>
          <p:nvPr/>
        </p:nvSpPr>
        <p:spPr>
          <a:xfrm rot="2206934">
            <a:off x="-22681" y="2854669"/>
            <a:ext cx="432048" cy="28803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ED0F69"/>
              </a:solidFill>
            </a:endParaRPr>
          </a:p>
        </p:txBody>
      </p:sp>
      <p:sp>
        <p:nvSpPr>
          <p:cNvPr id="3" name="CasellaDiTesto 2"/>
          <p:cNvSpPr txBox="1"/>
          <p:nvPr/>
        </p:nvSpPr>
        <p:spPr>
          <a:xfrm>
            <a:off x="296215" y="5201237"/>
            <a:ext cx="8078106" cy="1938992"/>
          </a:xfrm>
          <a:prstGeom prst="rect">
            <a:avLst/>
          </a:prstGeom>
          <a:noFill/>
        </p:spPr>
        <p:txBody>
          <a:bodyPr wrap="square" rtlCol="0">
            <a:spAutoFit/>
          </a:bodyPr>
          <a:lstStyle/>
          <a:p>
            <a:pPr algn="just"/>
            <a:r>
              <a:rPr lang="it-IT" sz="1700" dirty="0">
                <a:solidFill>
                  <a:prstClr val="black"/>
                </a:solidFill>
              </a:rPr>
              <a:t>Il sistema riporta qui in automatico, quando e se compilati, anche i dati (nome e cognome) della voce “</a:t>
            </a:r>
            <a:r>
              <a:rPr lang="it-IT" sz="1700" b="1" dirty="0">
                <a:solidFill>
                  <a:prstClr val="black"/>
                </a:solidFill>
              </a:rPr>
              <a:t>Case Manager” </a:t>
            </a:r>
            <a:r>
              <a:rPr lang="it-IT" sz="1700" dirty="0">
                <a:solidFill>
                  <a:prstClr val="black"/>
                </a:solidFill>
              </a:rPr>
              <a:t>(compilati nella sezione progetto individuale) con il seguente NB “</a:t>
            </a:r>
            <a:r>
              <a:rPr lang="it-IT" sz="1700" i="1" dirty="0">
                <a:solidFill>
                  <a:prstClr val="black"/>
                </a:solidFill>
              </a:rPr>
              <a:t>ai fini del progetto individuale ex art. 14 l. 328/2000 e l. 112/2016 è la figura di riferimento che cura la realizzazione e il monitoraggio del progetto individuata a seguito della valutazione multidimensionale e il completamento del primo progetto individuale”</a:t>
            </a:r>
            <a:endParaRPr lang="it-IT" sz="1700" dirty="0">
              <a:solidFill>
                <a:prstClr val="black"/>
              </a:solidFill>
            </a:endParaRPr>
          </a:p>
          <a:p>
            <a:pPr algn="just"/>
            <a:endParaRPr lang="it-IT" dirty="0">
              <a:solidFill>
                <a:prstClr val="black"/>
              </a:solidFill>
            </a:endParaRPr>
          </a:p>
        </p:txBody>
      </p:sp>
      <p:pic>
        <p:nvPicPr>
          <p:cNvPr id="17" name="Picture 2" descr="logo_anffas_sol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64" y="263052"/>
            <a:ext cx="864096" cy="25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035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4971</TotalTime>
  <Words>1961</Words>
  <Application>Microsoft Office PowerPoint</Application>
  <PresentationFormat>Presentazione su schermo (4:3)</PresentationFormat>
  <Paragraphs>309</Paragraphs>
  <Slides>17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Arial</vt:lpstr>
      <vt:lpstr>Calibri</vt:lpstr>
      <vt:lpstr>Garamond</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Alessia</dc:creator>
  <cp:lastModifiedBy>Giulia Cascio</cp:lastModifiedBy>
  <cp:revision>114</cp:revision>
  <dcterms:created xsi:type="dcterms:W3CDTF">2020-12-13T09:25:38Z</dcterms:created>
  <dcterms:modified xsi:type="dcterms:W3CDTF">2021-01-26T12:18:38Z</dcterms:modified>
</cp:coreProperties>
</file>