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3" r:id="rId17"/>
    <p:sldId id="271" r:id="rId18"/>
    <p:sldId id="272" r:id="rId19"/>
  </p:sldIdLst>
  <p:sldSz cx="9906000" cy="6858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33"/>
  </p:normalViewPr>
  <p:slideViewPr>
    <p:cSldViewPr snapToGrid="0" snapToObjects="1">
      <p:cViewPr>
        <p:scale>
          <a:sx n="114" d="100"/>
          <a:sy n="114" d="100"/>
        </p:scale>
        <p:origin x="-1170"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A64F9A-8E13-3249-AA35-879024EB67C3}"/>
              </a:ext>
            </a:extLst>
          </p:cNvPr>
          <p:cNvSpPr>
            <a:spLocks noGrp="1"/>
          </p:cNvSpPr>
          <p:nvPr>
            <p:ph type="ctrTitle"/>
          </p:nvPr>
        </p:nvSpPr>
        <p:spPr>
          <a:xfrm>
            <a:off x="1238250" y="1122363"/>
            <a:ext cx="74295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4C918F56-B043-B64F-995B-67D22511BBAA}"/>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A35B87FF-692C-CF4B-8EB9-CDEBC86D769E}"/>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5" name="Segnaposto piè di pagina 4">
            <a:extLst>
              <a:ext uri="{FF2B5EF4-FFF2-40B4-BE49-F238E27FC236}">
                <a16:creationId xmlns:a16="http://schemas.microsoft.com/office/drawing/2014/main" xmlns="" id="{D29C8FAA-1E6E-694E-8F62-65E3B3F12D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3AC16CCE-BDA4-D14F-91DD-76395234F260}"/>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24554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88C9243-B01E-6747-AD48-4B87B751094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2A9454B8-2DBB-4448-8191-06494F337BE9}"/>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5D67B4DD-D0C7-3740-AC8D-632085A1353C}"/>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5" name="Segnaposto piè di pagina 4">
            <a:extLst>
              <a:ext uri="{FF2B5EF4-FFF2-40B4-BE49-F238E27FC236}">
                <a16:creationId xmlns:a16="http://schemas.microsoft.com/office/drawing/2014/main" xmlns="" id="{ED172452-1C5C-314C-B902-B22D50AA43D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DF697EEB-5604-BB45-8D5A-F94B5B3BF58F}"/>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315032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931778C9-8B8B-974B-9144-A320CCA39A30}"/>
              </a:ext>
            </a:extLst>
          </p:cNvPr>
          <p:cNvSpPr>
            <a:spLocks noGrp="1"/>
          </p:cNvSpPr>
          <p:nvPr>
            <p:ph type="title" orient="vert"/>
          </p:nvPr>
        </p:nvSpPr>
        <p:spPr>
          <a:xfrm>
            <a:off x="7088981" y="365125"/>
            <a:ext cx="2135981"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A9BA64FD-0FB7-F946-A316-2FA1661520C1}"/>
              </a:ext>
            </a:extLst>
          </p:cNvPr>
          <p:cNvSpPr>
            <a:spLocks noGrp="1"/>
          </p:cNvSpPr>
          <p:nvPr>
            <p:ph type="body" orient="vert" idx="1"/>
          </p:nvPr>
        </p:nvSpPr>
        <p:spPr>
          <a:xfrm>
            <a:off x="681037" y="365125"/>
            <a:ext cx="6284119"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B5D80AF2-62F8-194D-975E-3BD1E4580A57}"/>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5" name="Segnaposto piè di pagina 4">
            <a:extLst>
              <a:ext uri="{FF2B5EF4-FFF2-40B4-BE49-F238E27FC236}">
                <a16:creationId xmlns:a16="http://schemas.microsoft.com/office/drawing/2014/main" xmlns="" id="{6C2396B8-6ACA-5749-B56E-069EFA26221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C3DB4741-94DC-BD42-8BA6-2C39AE2D26A7}"/>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89770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F36291-7F02-E647-8277-F13D8C2078A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66A7C1CA-ED16-E549-92FE-D469EB77913D}"/>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2FA071BB-1F12-C94D-8ED3-4E609E52E8DA}"/>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5" name="Segnaposto piè di pagina 4">
            <a:extLst>
              <a:ext uri="{FF2B5EF4-FFF2-40B4-BE49-F238E27FC236}">
                <a16:creationId xmlns:a16="http://schemas.microsoft.com/office/drawing/2014/main" xmlns="" id="{DC5A5490-D7B1-4F4A-B0CF-8A2CE5C248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A0DA1A4-22DB-354F-8C50-74D628BF88DD}"/>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85690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09796A4-755A-8341-BB45-D98B8FC20094}"/>
              </a:ext>
            </a:extLst>
          </p:cNvPr>
          <p:cNvSpPr>
            <a:spLocks noGrp="1"/>
          </p:cNvSpPr>
          <p:nvPr>
            <p:ph type="title"/>
          </p:nvPr>
        </p:nvSpPr>
        <p:spPr>
          <a:xfrm>
            <a:off x="675878" y="1709739"/>
            <a:ext cx="8543925"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80C000B9-8D96-A049-AECA-6D68AA7F801C}"/>
              </a:ext>
            </a:extLst>
          </p:cNvPr>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B21A1358-3BE0-2948-98C2-78611A8CEDDD}"/>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5" name="Segnaposto piè di pagina 4">
            <a:extLst>
              <a:ext uri="{FF2B5EF4-FFF2-40B4-BE49-F238E27FC236}">
                <a16:creationId xmlns:a16="http://schemas.microsoft.com/office/drawing/2014/main" xmlns="" id="{B3C63AB5-1DD7-EF4D-BBD8-D786AA7DF22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7F0109CA-022C-9249-AB88-BE1DEA8055F6}"/>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64810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84D6BBF-F9BE-0F45-807C-036F2F0F4D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BB3E7EB6-2A5D-A747-9888-E3B9A236B68C}"/>
              </a:ext>
            </a:extLst>
          </p:cNvPr>
          <p:cNvSpPr>
            <a:spLocks noGrp="1"/>
          </p:cNvSpPr>
          <p:nvPr>
            <p:ph sz="half" idx="1"/>
          </p:nvPr>
        </p:nvSpPr>
        <p:spPr>
          <a:xfrm>
            <a:off x="681038" y="1825625"/>
            <a:ext cx="421005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xmlns="" id="{9E22B3CC-D481-734C-8DA4-D3C494E3757D}"/>
              </a:ext>
            </a:extLst>
          </p:cNvPr>
          <p:cNvSpPr>
            <a:spLocks noGrp="1"/>
          </p:cNvSpPr>
          <p:nvPr>
            <p:ph sz="half" idx="2"/>
          </p:nvPr>
        </p:nvSpPr>
        <p:spPr>
          <a:xfrm>
            <a:off x="5014913" y="1825625"/>
            <a:ext cx="421005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xmlns="" id="{3EF192D8-F15E-A841-B01F-2920EE14CD9D}"/>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6" name="Segnaposto piè di pagina 5">
            <a:extLst>
              <a:ext uri="{FF2B5EF4-FFF2-40B4-BE49-F238E27FC236}">
                <a16:creationId xmlns:a16="http://schemas.microsoft.com/office/drawing/2014/main" xmlns="" id="{D8483EB4-F590-9440-9C3C-D58FBA9BA6D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3889B7B0-D584-424E-BD20-EB18D5EF245E}"/>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60519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A324653-FC6B-054E-B62F-A5479CDFA719}"/>
              </a:ext>
            </a:extLst>
          </p:cNvPr>
          <p:cNvSpPr>
            <a:spLocks noGrp="1"/>
          </p:cNvSpPr>
          <p:nvPr>
            <p:ph type="title"/>
          </p:nvPr>
        </p:nvSpPr>
        <p:spPr>
          <a:xfrm>
            <a:off x="682328" y="365126"/>
            <a:ext cx="8543925"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8B4CE249-6127-7347-9115-5998CFF9A5A0}"/>
              </a:ext>
            </a:extLst>
          </p:cNvPr>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xmlns="" id="{BDF4C880-97FB-FE45-B7CC-C6C651817F20}"/>
              </a:ext>
            </a:extLst>
          </p:cNvPr>
          <p:cNvSpPr>
            <a:spLocks noGrp="1"/>
          </p:cNvSpPr>
          <p:nvPr>
            <p:ph sz="half" idx="2"/>
          </p:nvPr>
        </p:nvSpPr>
        <p:spPr>
          <a:xfrm>
            <a:off x="682328" y="2505075"/>
            <a:ext cx="4190702"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xmlns="" id="{92ADBCD5-170A-A54D-AF68-C0C7527F9CD1}"/>
              </a:ext>
            </a:extLst>
          </p:cNvPr>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xmlns="" id="{C3679D79-EBE1-D742-AA3B-9CC438E686C4}"/>
              </a:ext>
            </a:extLst>
          </p:cNvPr>
          <p:cNvSpPr>
            <a:spLocks noGrp="1"/>
          </p:cNvSpPr>
          <p:nvPr>
            <p:ph sz="quarter" idx="4"/>
          </p:nvPr>
        </p:nvSpPr>
        <p:spPr>
          <a:xfrm>
            <a:off x="5014913" y="2505075"/>
            <a:ext cx="4211340"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xmlns="" id="{035C4A0A-60AA-D248-A204-488394C096D2}"/>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8" name="Segnaposto piè di pagina 7">
            <a:extLst>
              <a:ext uri="{FF2B5EF4-FFF2-40B4-BE49-F238E27FC236}">
                <a16:creationId xmlns:a16="http://schemas.microsoft.com/office/drawing/2014/main" xmlns="" id="{3FE5EF2E-D919-0649-99A7-40FD4067E39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57A78328-ED1F-7048-977E-E83C5EBE1C4B}"/>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241560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ABEA394-6FD6-6A4F-BD33-F1209BAA0A3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6A92D271-4E52-914B-938D-0DAE2775EE16}"/>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4" name="Segnaposto piè di pagina 3">
            <a:extLst>
              <a:ext uri="{FF2B5EF4-FFF2-40B4-BE49-F238E27FC236}">
                <a16:creationId xmlns:a16="http://schemas.microsoft.com/office/drawing/2014/main" xmlns="" id="{97834BC3-DA0E-454C-9CAE-A22CD2520F5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F5DF6D79-C2E4-D14A-A2C2-BA604B055A25}"/>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21349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DEA4DE4D-73E5-2940-9F03-77BB0219AF23}"/>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3" name="Segnaposto piè di pagina 2">
            <a:extLst>
              <a:ext uri="{FF2B5EF4-FFF2-40B4-BE49-F238E27FC236}">
                <a16:creationId xmlns:a16="http://schemas.microsoft.com/office/drawing/2014/main" xmlns="" id="{DAEFC8B6-21DB-5342-B5EF-FE7A2BFC87C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57D28A74-0FA1-A34A-A310-C63158C13DDC}"/>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2341103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6C5E2D8-AF60-FE4A-9731-CB163A44A913}"/>
              </a:ext>
            </a:extLst>
          </p:cNvPr>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B534DA5-1343-5749-BFAD-81B6ECB770ED}"/>
              </a:ext>
            </a:extLst>
          </p:cNvPr>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xmlns="" id="{8E461707-E7C8-9B4E-BAF0-80BBEA5BD0D5}"/>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xmlns="" id="{6F91224A-6318-614B-B999-850BFD4B74BD}"/>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6" name="Segnaposto piè di pagina 5">
            <a:extLst>
              <a:ext uri="{FF2B5EF4-FFF2-40B4-BE49-F238E27FC236}">
                <a16:creationId xmlns:a16="http://schemas.microsoft.com/office/drawing/2014/main" xmlns="" id="{06449081-ED5E-1B41-BF22-BEDB698CB36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B750C4D9-831D-3143-9F05-831279C4683C}"/>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135404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EEACC4C-22A1-1945-8A96-CD2CFBB37A7F}"/>
              </a:ext>
            </a:extLst>
          </p:cNvPr>
          <p:cNvSpPr>
            <a:spLocks noGrp="1"/>
          </p:cNvSpPr>
          <p:nvPr>
            <p:ph type="title"/>
          </p:nvPr>
        </p:nvSpPr>
        <p:spPr>
          <a:xfrm>
            <a:off x="682328" y="457200"/>
            <a:ext cx="3194943"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F9187CA8-5A51-414C-BD9D-FAA6B49DD7CA}"/>
              </a:ext>
            </a:extLst>
          </p:cNvPr>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7DAD422A-53C9-C845-B9A5-AC67AE6EFB0B}"/>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xmlns="" id="{1B7AC07D-EC34-494E-B745-DF2CE06C62BC}"/>
              </a:ext>
            </a:extLst>
          </p:cNvPr>
          <p:cNvSpPr>
            <a:spLocks noGrp="1"/>
          </p:cNvSpPr>
          <p:nvPr>
            <p:ph type="dt" sz="half" idx="10"/>
          </p:nvPr>
        </p:nvSpPr>
        <p:spPr/>
        <p:txBody>
          <a:bodyPr/>
          <a:lstStyle/>
          <a:p>
            <a:fld id="{E17AFFEA-66DF-8340-99FA-9786A2C612AF}" type="datetimeFigureOut">
              <a:rPr lang="it-IT" smtClean="0"/>
              <a:t>16/02/2021</a:t>
            </a:fld>
            <a:endParaRPr lang="it-IT"/>
          </a:p>
        </p:txBody>
      </p:sp>
      <p:sp>
        <p:nvSpPr>
          <p:cNvPr id="6" name="Segnaposto piè di pagina 5">
            <a:extLst>
              <a:ext uri="{FF2B5EF4-FFF2-40B4-BE49-F238E27FC236}">
                <a16:creationId xmlns:a16="http://schemas.microsoft.com/office/drawing/2014/main" xmlns="" id="{D9354B9D-582E-CF4B-9862-B0376C76F3C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2BCE4213-F08C-8947-B05A-5A093ADADBFB}"/>
              </a:ext>
            </a:extLst>
          </p:cNvPr>
          <p:cNvSpPr>
            <a:spLocks noGrp="1"/>
          </p:cNvSpPr>
          <p:nvPr>
            <p:ph type="sldNum" sz="quarter" idx="12"/>
          </p:nvPr>
        </p:nvSpPr>
        <p:spPr/>
        <p:txBody>
          <a:bodyPr/>
          <a:lstStyle/>
          <a:p>
            <a:fld id="{67A988F3-6E36-674D-85D6-82974C67B741}" type="slidenum">
              <a:rPr lang="it-IT" smtClean="0"/>
              <a:t>‹N›</a:t>
            </a:fld>
            <a:endParaRPr lang="it-IT"/>
          </a:p>
        </p:txBody>
      </p:sp>
    </p:spTree>
    <p:extLst>
      <p:ext uri="{BB962C8B-B14F-4D97-AF65-F5344CB8AC3E}">
        <p14:creationId xmlns:p14="http://schemas.microsoft.com/office/powerpoint/2010/main" val="322259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446693EB-D7F7-3B4E-9B1B-9022DC580B27}"/>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6AE95C99-E7A2-A141-BCF5-3DA4908BC9FF}"/>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B8423C9C-F2E4-3241-8832-0C42ABBE0F39}"/>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AFFEA-66DF-8340-99FA-9786A2C612AF}" type="datetimeFigureOut">
              <a:rPr lang="it-IT" smtClean="0"/>
              <a:t>16/02/2021</a:t>
            </a:fld>
            <a:endParaRPr lang="it-IT"/>
          </a:p>
        </p:txBody>
      </p:sp>
      <p:sp>
        <p:nvSpPr>
          <p:cNvPr id="5" name="Segnaposto piè di pagina 4">
            <a:extLst>
              <a:ext uri="{FF2B5EF4-FFF2-40B4-BE49-F238E27FC236}">
                <a16:creationId xmlns:a16="http://schemas.microsoft.com/office/drawing/2014/main" xmlns="" id="{D86C2159-3602-CD4A-A027-12BA99FEAD6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FCAEC29A-A91C-0142-A134-5D5A8B5ED226}"/>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988F3-6E36-674D-85D6-82974C67B741}" type="slidenum">
              <a:rPr lang="it-IT" smtClean="0"/>
              <a:t>‹N›</a:t>
            </a:fld>
            <a:endParaRPr lang="it-IT"/>
          </a:p>
        </p:txBody>
      </p:sp>
    </p:spTree>
    <p:extLst>
      <p:ext uri="{BB962C8B-B14F-4D97-AF65-F5344CB8AC3E}">
        <p14:creationId xmlns:p14="http://schemas.microsoft.com/office/powerpoint/2010/main" val="3108474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com/imgres?imgurl=https://www.lavoripubblici.it/img/cabina_regia.jpg&amp;imgrefurl=https://www.lavoripubblici.it/news/2016/09/LAVORI-PUBBLICI/17345/Nuovo-Codice-Appalti-definito-il-DPCM-con-la-composizione-della-Cabina-di-Regia&amp;tbnid=wD6FiWfUO1QYNM&amp;vet=12ahUKEwiUtqzGrO7uAhWDgaQKHZFGBQAQMygJegUIARDcAQ..i&amp;docid=XcwdkhMxLtZ8uM&amp;w=1200&amp;h=630&amp;q=regia&amp;client=firefox-b-d&amp;ved=2ahUKEwiUtqzGrO7uAhWDgaQKHZFGBQAQMygJegUIARDcAQ"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jp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it.wikipedia.org/wiki/Project_manager" TargetMode="External"/><Relationship Id="rId13" Type="http://schemas.openxmlformats.org/officeDocument/2006/relationships/image" Target="../media/image1.jpg"/><Relationship Id="rId3" Type="http://schemas.openxmlformats.org/officeDocument/2006/relationships/hyperlink" Target="https://it.wikipedia.org/wiki/Ingegneria_gestionale" TargetMode="External"/><Relationship Id="rId7" Type="http://schemas.openxmlformats.org/officeDocument/2006/relationships/hyperlink" Target="https://it.wikipedia.org/wiki/Azienda" TargetMode="External"/><Relationship Id="rId12" Type="http://schemas.openxmlformats.org/officeDocument/2006/relationships/hyperlink" Target="https://it.wikipedia.org/wiki/Project_Management_Body_of_Knowledge" TargetMode="External"/><Relationship Id="rId2" Type="http://schemas.openxmlformats.org/officeDocument/2006/relationships/hyperlink" Target="https://it.wikipedia.org/wiki/Lingua_italiana" TargetMode="External"/><Relationship Id="rId1" Type="http://schemas.openxmlformats.org/officeDocument/2006/relationships/slideLayout" Target="../slideLayouts/slideLayout2.xml"/><Relationship Id="rId6" Type="http://schemas.openxmlformats.org/officeDocument/2006/relationships/hyperlink" Target="https://it.wikipedia.org/wiki/Front_office" TargetMode="External"/><Relationship Id="rId11" Type="http://schemas.openxmlformats.org/officeDocument/2006/relationships/hyperlink" Target="https://it.wikipedia.org/wiki/Progetto" TargetMode="External"/><Relationship Id="rId5" Type="http://schemas.openxmlformats.org/officeDocument/2006/relationships/hyperlink" Target="https://it.wikipedia.org/wiki/Back_office" TargetMode="External"/><Relationship Id="rId10" Type="http://schemas.openxmlformats.org/officeDocument/2006/relationships/hyperlink" Target="https://it.wikipedia.org/wiki/Pianificazione_di_progetto" TargetMode="External"/><Relationship Id="rId4" Type="http://schemas.openxmlformats.org/officeDocument/2006/relationships/hyperlink" Target="https://it.wikipedia.org/wiki/Economia_aziendale" TargetMode="External"/><Relationship Id="rId9" Type="http://schemas.openxmlformats.org/officeDocument/2006/relationships/hyperlink" Target="https://it.wikipedia.org/wiki/Progettazione" TargetMode="External"/><Relationship Id="rId1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66122" y="2006556"/>
            <a:ext cx="8573756" cy="3908762"/>
          </a:xfrm>
          <a:prstGeom prst="rect">
            <a:avLst/>
          </a:prstGeom>
        </p:spPr>
        <p:txBody>
          <a:bodyPr wrap="square">
            <a:spAutoFit/>
          </a:bodyPr>
          <a:lstStyle/>
          <a:p>
            <a:pPr algn="ctr"/>
            <a:r>
              <a:rPr lang="it-IT" sz="4000" b="1" dirty="0">
                <a:solidFill>
                  <a:srgbClr val="254C9C"/>
                </a:solidFill>
                <a:effectLst>
                  <a:outerShdw blurRad="38100" dist="38100" dir="2700000" algn="tl">
                    <a:srgbClr val="000000">
                      <a:alpha val="43137"/>
                    </a:srgbClr>
                  </a:outerShdw>
                </a:effectLst>
              </a:rPr>
              <a:t>Formazione progetto </a:t>
            </a:r>
          </a:p>
          <a:p>
            <a:pPr algn="ctr"/>
            <a:r>
              <a:rPr lang="it-IT" sz="4000" b="1" dirty="0">
                <a:solidFill>
                  <a:srgbClr val="B9CA14"/>
                </a:solidFill>
              </a:rPr>
              <a:t>«Liberi di scegliere…dove e con chi vivere»</a:t>
            </a:r>
          </a:p>
          <a:p>
            <a:pPr algn="ctr"/>
            <a:endParaRPr lang="it-IT" sz="4000" b="1" dirty="0">
              <a:solidFill>
                <a:srgbClr val="B9CA14"/>
              </a:solidFill>
            </a:endParaRPr>
          </a:p>
          <a:p>
            <a:pPr algn="ctr"/>
            <a:r>
              <a:rPr lang="it-IT" sz="3600" dirty="0" smtClean="0"/>
              <a:t>Ruoli e Funzioni di Case Management</a:t>
            </a:r>
          </a:p>
          <a:p>
            <a:pPr algn="ctr"/>
            <a:endParaRPr lang="it-IT" sz="1200" b="1" dirty="0">
              <a:solidFill>
                <a:srgbClr val="B9CA14"/>
              </a:solidFill>
            </a:endParaRPr>
          </a:p>
          <a:p>
            <a:pPr algn="ctr"/>
            <a:endParaRPr lang="it-IT" sz="800" b="1" dirty="0">
              <a:solidFill>
                <a:srgbClr val="B9CA14"/>
              </a:solidFill>
            </a:endParaRPr>
          </a:p>
          <a:p>
            <a:pPr algn="ctr"/>
            <a:r>
              <a:rPr lang="it-IT" sz="1600" b="1" dirty="0" smtClean="0">
                <a:solidFill>
                  <a:srgbClr val="0033CC"/>
                </a:solidFill>
                <a:effectLst>
                  <a:outerShdw blurRad="38100" dist="38100" dir="2700000" algn="tl">
                    <a:srgbClr val="000000">
                      <a:alpha val="43137"/>
                    </a:srgbClr>
                  </a:outerShdw>
                </a:effectLst>
              </a:rPr>
              <a:t>16 febbraio 2021</a:t>
            </a:r>
            <a:endParaRPr lang="it-IT" sz="1600" b="1" dirty="0">
              <a:solidFill>
                <a:srgbClr val="0033CC"/>
              </a:solidFill>
              <a:effectLst>
                <a:outerShdw blurRad="38100" dist="38100" dir="2700000" algn="tl">
                  <a:srgbClr val="000000">
                    <a:alpha val="43137"/>
                  </a:srgbClr>
                </a:outerShdw>
              </a:effectLst>
            </a:endParaRPr>
          </a:p>
          <a:p>
            <a:pPr algn="ctr"/>
            <a:r>
              <a:rPr lang="it-IT" sz="1600" b="1" dirty="0" smtClean="0">
                <a:solidFill>
                  <a:srgbClr val="0033CC"/>
                </a:solidFill>
                <a:effectLst>
                  <a:outerShdw blurRad="38100" dist="38100" dir="2700000" algn="tl">
                    <a:srgbClr val="000000">
                      <a:alpha val="43137"/>
                    </a:srgbClr>
                  </a:outerShdw>
                </a:effectLst>
              </a:rPr>
              <a:t>prof</a:t>
            </a:r>
            <a:r>
              <a:rPr lang="it-IT" sz="1600" b="1" dirty="0">
                <a:solidFill>
                  <a:srgbClr val="0033CC"/>
                </a:solidFill>
                <a:effectLst>
                  <a:outerShdw blurRad="38100" dist="38100" dir="2700000" algn="tl">
                    <a:srgbClr val="000000">
                      <a:alpha val="43137"/>
                    </a:srgbClr>
                  </a:outerShdw>
                </a:effectLst>
              </a:rPr>
              <a:t>. Luigi </a:t>
            </a:r>
            <a:r>
              <a:rPr lang="it-IT" sz="1600" b="1" dirty="0" smtClean="0">
                <a:solidFill>
                  <a:srgbClr val="0033CC"/>
                </a:solidFill>
                <a:effectLst>
                  <a:outerShdw blurRad="38100" dist="38100" dir="2700000" algn="tl">
                    <a:srgbClr val="000000">
                      <a:alpha val="43137"/>
                    </a:srgbClr>
                  </a:outerShdw>
                </a:effectLst>
              </a:rPr>
              <a:t>Croce</a:t>
            </a:r>
            <a:endParaRPr lang="it-IT" dirty="0">
              <a:solidFill>
                <a:schemeClr val="accent1">
                  <a:lumMod val="50000"/>
                </a:schemeClr>
              </a:solidFill>
              <a:effectLst>
                <a:outerShdw blurRad="38100" dist="38100" dir="2700000" algn="tl">
                  <a:srgbClr val="000000">
                    <a:alpha val="43137"/>
                  </a:srgbClr>
                </a:outerShdw>
              </a:effectLst>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4076" y="96726"/>
            <a:ext cx="1377432" cy="1377432"/>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332656"/>
            <a:ext cx="2035026" cy="59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egnaposto piè di pagina 1"/>
          <p:cNvSpPr txBox="1">
            <a:spLocks/>
          </p:cNvSpPr>
          <p:nvPr/>
        </p:nvSpPr>
        <p:spPr>
          <a:xfrm>
            <a:off x="560512" y="6210065"/>
            <a:ext cx="8784976" cy="404664"/>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800" i="1" dirty="0" smtClean="0"/>
              <a:t>Progetto realizzato con il finanziamento concesso dal Ministero del lavoro e politiche sociali per annualità 2018 </a:t>
            </a:r>
          </a:p>
          <a:p>
            <a:r>
              <a:rPr lang="it-IT" sz="800" i="1" dirty="0" smtClean="0"/>
              <a:t>a valere sul fondo per il finanziamento dei progetti e attività d’interesse generale nel terzo Settore di cui all’art.72 del d. legislativo n.117/2017</a:t>
            </a:r>
            <a:endParaRPr lang="it-IT" sz="800" dirty="0" smtClean="0"/>
          </a:p>
          <a:p>
            <a:endParaRPr lang="it-IT" dirty="0"/>
          </a:p>
        </p:txBody>
      </p:sp>
    </p:spTree>
    <p:extLst>
      <p:ext uri="{BB962C8B-B14F-4D97-AF65-F5344CB8AC3E}">
        <p14:creationId xmlns:p14="http://schemas.microsoft.com/office/powerpoint/2010/main" val="1168816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521172B4-6F20-CA4A-96B2-39CFE3C3B5FA}"/>
              </a:ext>
            </a:extLst>
          </p:cNvPr>
          <p:cNvGraphicFramePr>
            <a:graphicFrameLocks noGrp="1"/>
          </p:cNvGraphicFramePr>
          <p:nvPr>
            <p:ph idx="1"/>
            <p:extLst>
              <p:ext uri="{D42A27DB-BD31-4B8C-83A1-F6EECF244321}">
                <p14:modId xmlns:p14="http://schemas.microsoft.com/office/powerpoint/2010/main" val="3198754977"/>
              </p:ext>
            </p:extLst>
          </p:nvPr>
        </p:nvGraphicFramePr>
        <p:xfrm>
          <a:off x="377564" y="952356"/>
          <a:ext cx="9146811" cy="4785714"/>
        </p:xfrm>
        <a:graphic>
          <a:graphicData uri="http://schemas.openxmlformats.org/drawingml/2006/table">
            <a:tbl>
              <a:tblPr firstRow="1" firstCol="1" bandRow="1">
                <a:tableStyleId>{5C22544A-7EE6-4342-B048-85BDC9FD1C3A}</a:tableStyleId>
              </a:tblPr>
              <a:tblGrid>
                <a:gridCol w="1912184">
                  <a:extLst>
                    <a:ext uri="{9D8B030D-6E8A-4147-A177-3AD203B41FA5}">
                      <a16:colId xmlns:a16="http://schemas.microsoft.com/office/drawing/2014/main" xmlns="" val="4048808008"/>
                    </a:ext>
                  </a:extLst>
                </a:gridCol>
                <a:gridCol w="7234627">
                  <a:extLst>
                    <a:ext uri="{9D8B030D-6E8A-4147-A177-3AD203B41FA5}">
                      <a16:colId xmlns:a16="http://schemas.microsoft.com/office/drawing/2014/main" xmlns="" val="1157733298"/>
                    </a:ext>
                  </a:extLst>
                </a:gridCol>
              </a:tblGrid>
              <a:tr h="4785714">
                <a:tc>
                  <a:txBody>
                    <a:bodyPr/>
                    <a:lstStyle/>
                    <a:p>
                      <a:r>
                        <a:rPr lang="it-IT" sz="2000" dirty="0" err="1">
                          <a:solidFill>
                            <a:srgbClr val="FF0000"/>
                          </a:solidFill>
                          <a:effectLst/>
                        </a:rPr>
                        <a:t>Disability</a:t>
                      </a:r>
                      <a:r>
                        <a:rPr lang="it-IT" sz="2000" dirty="0">
                          <a:solidFill>
                            <a:srgbClr val="FF0000"/>
                          </a:solidFill>
                          <a:effectLst/>
                        </a:rPr>
                        <a:t> management</a:t>
                      </a:r>
                      <a:endParaRPr lang="it-IT"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pPr>
                        <a:spcAft>
                          <a:spcPts val="0"/>
                        </a:spcAft>
                      </a:pPr>
                      <a:r>
                        <a:rPr lang="it-IT" sz="2000" dirty="0">
                          <a:effectLst/>
                        </a:rPr>
                        <a:t>Il </a:t>
                      </a:r>
                      <a:r>
                        <a:rPr lang="it-IT" sz="2000" dirty="0" err="1">
                          <a:effectLst/>
                        </a:rPr>
                        <a:t>Disability</a:t>
                      </a:r>
                      <a:r>
                        <a:rPr lang="it-IT" sz="2000" dirty="0">
                          <a:effectLst/>
                        </a:rPr>
                        <a:t> Management è un orientamento gestionale che si focalizza sulle persona con disabilità e sulla loro valorizzazione, con l’obiettivo di adattare l’organizzazione di riferimento (le Istituzioni, la Sanità e le Aziende), al fine di accoglierle e gestirne i bisogni, </a:t>
                      </a:r>
                      <a:r>
                        <a:rPr lang="it-IT" sz="2000" dirty="0" err="1">
                          <a:effectLst/>
                        </a:rPr>
                        <a:t>SIDIMa</a:t>
                      </a:r>
                      <a:r>
                        <a:rPr lang="it-IT" sz="2000" dirty="0">
                          <a:effectLst/>
                        </a:rPr>
                        <a:t>, 2012). In Italia, il </a:t>
                      </a:r>
                      <a:r>
                        <a:rPr lang="it-IT" sz="2000" dirty="0" err="1">
                          <a:effectLst/>
                        </a:rPr>
                        <a:t>Disability</a:t>
                      </a:r>
                      <a:r>
                        <a:rPr lang="it-IT" sz="2000" dirty="0">
                          <a:effectLst/>
                        </a:rPr>
                        <a:t> Manager acquisisce competenze specifiche che ne fanno un “facilitatore” a tutto campo, con notevoli esperienze di percorsi si superamento di barriere di ogni genere, quindi non solo architettoniche, ma anche e soprattutto culturali. Si tratta di un “costruttore di reti”, cioè di un professionista che deve avere la capacità di mettere in rete enti, professionisti, uffici, associazioni specificità, in un determinato territorio, con lo scopo di superare e far superare qualunque tipo di barriera; quindi, essenzialmente al servizio della società e non solo della disabilità, soprattutto perché, come riporta l’OMS, la disabilità è una condizione della intera umanità.</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4190055253"/>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685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7879795D-4D24-CA46-B7CA-0DCD86F85D25}"/>
              </a:ext>
            </a:extLst>
          </p:cNvPr>
          <p:cNvGraphicFramePr>
            <a:graphicFrameLocks noGrp="1"/>
          </p:cNvGraphicFramePr>
          <p:nvPr>
            <p:ph idx="1"/>
            <p:extLst>
              <p:ext uri="{D42A27DB-BD31-4B8C-83A1-F6EECF244321}">
                <p14:modId xmlns:p14="http://schemas.microsoft.com/office/powerpoint/2010/main" val="3364271194"/>
              </p:ext>
            </p:extLst>
          </p:nvPr>
        </p:nvGraphicFramePr>
        <p:xfrm>
          <a:off x="347241" y="1399310"/>
          <a:ext cx="9073733" cy="4783376"/>
        </p:xfrm>
        <a:graphic>
          <a:graphicData uri="http://schemas.openxmlformats.org/drawingml/2006/table">
            <a:tbl>
              <a:tblPr firstRow="1" firstCol="1" bandRow="1">
                <a:tableStyleId>{5C22544A-7EE6-4342-B048-85BDC9FD1C3A}</a:tableStyleId>
              </a:tblPr>
              <a:tblGrid>
                <a:gridCol w="2192311">
                  <a:extLst>
                    <a:ext uri="{9D8B030D-6E8A-4147-A177-3AD203B41FA5}">
                      <a16:colId xmlns:a16="http://schemas.microsoft.com/office/drawing/2014/main" xmlns="" val="519027780"/>
                    </a:ext>
                  </a:extLst>
                </a:gridCol>
                <a:gridCol w="6881422">
                  <a:extLst>
                    <a:ext uri="{9D8B030D-6E8A-4147-A177-3AD203B41FA5}">
                      <a16:colId xmlns:a16="http://schemas.microsoft.com/office/drawing/2014/main" xmlns="" val="843456180"/>
                    </a:ext>
                  </a:extLst>
                </a:gridCol>
              </a:tblGrid>
              <a:tr h="4783376">
                <a:tc>
                  <a:txBody>
                    <a:bodyPr/>
                    <a:lstStyle/>
                    <a:p>
                      <a:r>
                        <a:rPr lang="it-IT" sz="2000" dirty="0" err="1">
                          <a:solidFill>
                            <a:srgbClr val="FF0000"/>
                          </a:solidFill>
                          <a:effectLst/>
                        </a:rPr>
                        <a:t>Support</a:t>
                      </a:r>
                      <a:r>
                        <a:rPr lang="it-IT" sz="2000" dirty="0">
                          <a:solidFill>
                            <a:srgbClr val="FF0000"/>
                          </a:solidFill>
                          <a:effectLst/>
                        </a:rPr>
                        <a:t> management</a:t>
                      </a:r>
                      <a:endParaRPr lang="it-IT"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r>
                        <a:rPr lang="it-IT" sz="2000" dirty="0">
                          <a:effectLst/>
                        </a:rPr>
                        <a:t>Il </a:t>
                      </a:r>
                      <a:r>
                        <a:rPr lang="it-IT" sz="2000" dirty="0" err="1">
                          <a:effectLst/>
                        </a:rPr>
                        <a:t>Support</a:t>
                      </a:r>
                      <a:r>
                        <a:rPr lang="it-IT" sz="2000" dirty="0">
                          <a:effectLst/>
                        </a:rPr>
                        <a:t> management rappresenta l’insieme delle responsabilità, strategie, attività organizzate e competenti per fornire i sostegni necessari alla realizzazione del Progetto di Vita attraverso specifici e scientificamente validati piani personalizzati, declinati in relazione ai contesti in cui si concretizzano (ad esempio casa, scuola, lavoro, assistenza, servizi sanitari….). Il </a:t>
                      </a:r>
                      <a:r>
                        <a:rPr lang="it-IT" sz="2000" dirty="0" err="1">
                          <a:effectLst/>
                        </a:rPr>
                        <a:t>Support</a:t>
                      </a:r>
                      <a:r>
                        <a:rPr lang="it-IT" sz="2000" dirty="0">
                          <a:effectLst/>
                        </a:rPr>
                        <a:t> management consente di trasformare gli obiettivi in esiti e rappresenta un sistema di variabili indipendenti in grado di influenzare in modo significativo gli esiti, intesi come sistema di variabili dipendenti.</a:t>
                      </a:r>
                    </a:p>
                    <a:p>
                      <a:r>
                        <a:rPr lang="it-IT" sz="2000" dirty="0">
                          <a:effectLst/>
                        </a:rPr>
                        <a:t>Variabili </a:t>
                      </a:r>
                      <a:r>
                        <a:rPr lang="it-IT" sz="2000" dirty="0" err="1">
                          <a:effectLst/>
                        </a:rPr>
                        <a:t>socioanagrafiche</a:t>
                      </a:r>
                      <a:r>
                        <a:rPr lang="it-IT" sz="2000" dirty="0">
                          <a:effectLst/>
                        </a:rPr>
                        <a:t> e cliniche costituiscono </a:t>
                      </a:r>
                      <a:r>
                        <a:rPr lang="it-IT" sz="2000" dirty="0" err="1">
                          <a:effectLst/>
                        </a:rPr>
                        <a:t>predittori</a:t>
                      </a:r>
                      <a:r>
                        <a:rPr lang="it-IT" sz="2000" dirty="0">
                          <a:effectLst/>
                        </a:rPr>
                        <a:t> di necessità di sostegno e di sostegni in grado di produrre risultati efficaci, una volta che l’indagine statistica ex post ha individuato le correlazioni tra variabili </a:t>
                      </a:r>
                      <a:r>
                        <a:rPr lang="it-IT" sz="2000" dirty="0" err="1">
                          <a:effectLst/>
                        </a:rPr>
                        <a:t>socioanagrafiche</a:t>
                      </a:r>
                      <a:r>
                        <a:rPr lang="it-IT" sz="2000" dirty="0">
                          <a:effectLst/>
                        </a:rPr>
                        <a:t> e cliniche, sostegni ed </a:t>
                      </a:r>
                      <a:r>
                        <a:rPr lang="it-IT" sz="2000" dirty="0" smtClean="0">
                          <a:effectLst/>
                        </a:rPr>
                        <a:t>esiti. </a:t>
                      </a:r>
                      <a:endParaRPr lang="it-IT"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1053816191"/>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6512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46CAA4F6-1213-F74B-93D4-4108B062CFC0}"/>
              </a:ext>
            </a:extLst>
          </p:cNvPr>
          <p:cNvGraphicFramePr>
            <a:graphicFrameLocks noGrp="1"/>
          </p:cNvGraphicFramePr>
          <p:nvPr>
            <p:ph idx="1"/>
            <p:extLst>
              <p:ext uri="{D42A27DB-BD31-4B8C-83A1-F6EECF244321}">
                <p14:modId xmlns:p14="http://schemas.microsoft.com/office/powerpoint/2010/main" val="469276814"/>
              </p:ext>
            </p:extLst>
          </p:nvPr>
        </p:nvGraphicFramePr>
        <p:xfrm>
          <a:off x="481216" y="1543059"/>
          <a:ext cx="9122451" cy="3771882"/>
        </p:xfrm>
        <a:graphic>
          <a:graphicData uri="http://schemas.openxmlformats.org/drawingml/2006/table">
            <a:tbl>
              <a:tblPr firstRow="1" firstCol="1" bandRow="1">
                <a:tableStyleId>{5C22544A-7EE6-4342-B048-85BDC9FD1C3A}</a:tableStyleId>
              </a:tblPr>
              <a:tblGrid>
                <a:gridCol w="2957069">
                  <a:extLst>
                    <a:ext uri="{9D8B030D-6E8A-4147-A177-3AD203B41FA5}">
                      <a16:colId xmlns:a16="http://schemas.microsoft.com/office/drawing/2014/main" xmlns="" val="405174158"/>
                    </a:ext>
                  </a:extLst>
                </a:gridCol>
                <a:gridCol w="6165382">
                  <a:extLst>
                    <a:ext uri="{9D8B030D-6E8A-4147-A177-3AD203B41FA5}">
                      <a16:colId xmlns:a16="http://schemas.microsoft.com/office/drawing/2014/main" xmlns="" val="383875375"/>
                    </a:ext>
                  </a:extLst>
                </a:gridCol>
              </a:tblGrid>
              <a:tr h="3771882">
                <a:tc>
                  <a:txBody>
                    <a:bodyPr/>
                    <a:lstStyle/>
                    <a:p>
                      <a:r>
                        <a:rPr lang="it-IT" sz="2000" dirty="0">
                          <a:solidFill>
                            <a:srgbClr val="FF0000"/>
                          </a:solidFill>
                          <a:effectLst/>
                        </a:rPr>
                        <a:t>Program management</a:t>
                      </a:r>
                      <a:endParaRPr lang="it-IT"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pPr>
                        <a:spcAft>
                          <a:spcPts val="0"/>
                        </a:spcAft>
                      </a:pPr>
                      <a:r>
                        <a:rPr lang="it-IT" sz="2000" dirty="0">
                          <a:effectLst/>
                        </a:rPr>
                        <a:t>Il Program management è una funzione e richiama un ruolo professionale specifico di gestione operativa. Coordinato e derivato con il Progetto e con il Piano si focalizza su aspetti specifici e ad alta professionalità e competenza, come un percorso di riabilitazione cognitiva, un programma di Analisi Comportamentale Applicata, l’addestramento all’utilizzo di una protesi/ausilio, un tirocinio lavorativo con acquisizione di abilità specifiche. Il programma da gestire è indicato dalle coordinate </a:t>
                      </a:r>
                      <a:r>
                        <a:rPr lang="it-IT" sz="2000" dirty="0" err="1">
                          <a:effectLst/>
                        </a:rPr>
                        <a:t>temporo</a:t>
                      </a:r>
                      <a:r>
                        <a:rPr lang="it-IT" sz="2000" dirty="0">
                          <a:effectLst/>
                        </a:rPr>
                        <a:t>-spaziali entro cui le attività di sostegno si dispiegano nei tempi e nei luoghi appropriati.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3979859675"/>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862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447C5D-1A39-DA4C-AF41-DCD6189CB36F}"/>
              </a:ext>
            </a:extLst>
          </p:cNvPr>
          <p:cNvSpPr>
            <a:spLocks noGrp="1"/>
          </p:cNvSpPr>
          <p:nvPr>
            <p:ph type="title" idx="4294967295"/>
          </p:nvPr>
        </p:nvSpPr>
        <p:spPr>
          <a:xfrm>
            <a:off x="557650" y="837975"/>
            <a:ext cx="8543925" cy="1325563"/>
          </a:xfrm>
        </p:spPr>
        <p:txBody>
          <a:bodyPr>
            <a:normAutofit fontScale="90000"/>
          </a:bodyPr>
          <a:lstStyle/>
          <a:p>
            <a:r>
              <a:rPr lang="it-IT" b="1" dirty="0">
                <a:solidFill>
                  <a:srgbClr val="FF0000"/>
                </a:solidFill>
              </a:rPr>
              <a:t>Finalità generali dell’intervento di</a:t>
            </a:r>
            <a:br>
              <a:rPr lang="it-IT" b="1" dirty="0">
                <a:solidFill>
                  <a:srgbClr val="FF0000"/>
                </a:solidFill>
              </a:rPr>
            </a:br>
            <a:r>
              <a:rPr lang="it-IT" b="1" dirty="0">
                <a:solidFill>
                  <a:srgbClr val="FF0000"/>
                </a:solidFill>
              </a:rPr>
              <a:t>Case Management</a:t>
            </a:r>
            <a:r>
              <a:rPr lang="it-IT" b="1" dirty="0"/>
              <a:t/>
            </a:r>
            <a:br>
              <a:rPr lang="it-IT" b="1" dirty="0"/>
            </a:br>
            <a:endParaRPr lang="it-IT" b="1" dirty="0"/>
          </a:p>
        </p:txBody>
      </p:sp>
      <p:sp>
        <p:nvSpPr>
          <p:cNvPr id="3" name="Segnaposto contenuto 2">
            <a:extLst>
              <a:ext uri="{FF2B5EF4-FFF2-40B4-BE49-F238E27FC236}">
                <a16:creationId xmlns:a16="http://schemas.microsoft.com/office/drawing/2014/main" xmlns="" id="{D94EBA1E-663A-1A49-BA67-9C061F4968C3}"/>
              </a:ext>
            </a:extLst>
          </p:cNvPr>
          <p:cNvSpPr>
            <a:spLocks noGrp="1"/>
          </p:cNvSpPr>
          <p:nvPr>
            <p:ph idx="4294967295"/>
          </p:nvPr>
        </p:nvSpPr>
        <p:spPr>
          <a:xfrm>
            <a:off x="276837" y="2026204"/>
            <a:ext cx="5908675" cy="5081588"/>
          </a:xfrm>
        </p:spPr>
        <p:txBody>
          <a:bodyPr>
            <a:normAutofit/>
          </a:bodyPr>
          <a:lstStyle/>
          <a:p>
            <a:pPr marL="514350" indent="-514350">
              <a:buFont typeface="+mj-lt"/>
              <a:buAutoNum type="arabicPeriod"/>
            </a:pPr>
            <a:r>
              <a:rPr lang="it-IT" sz="1800" dirty="0"/>
              <a:t>Il Case Management si configura come una funzione/processo che, attraverso la “presa in carico” della persona e della famiglia, è in grado di mettere in atto un </a:t>
            </a:r>
            <a:r>
              <a:rPr lang="it-IT" sz="1800" b="1" dirty="0">
                <a:solidFill>
                  <a:schemeClr val="accent5">
                    <a:lumMod val="75000"/>
                  </a:schemeClr>
                </a:solidFill>
              </a:rPr>
              <a:t>insieme coordinato di operazioni (pianificare, coordinare, valutare e monitorare) volte ad aiutare le persone nell’accesso ai servizi.  </a:t>
            </a:r>
          </a:p>
          <a:p>
            <a:pPr marL="514350" indent="-514350">
              <a:buFont typeface="+mj-lt"/>
              <a:buAutoNum type="arabicPeriod"/>
            </a:pPr>
            <a:r>
              <a:rPr lang="it-IT" sz="1800" dirty="0"/>
              <a:t>Comprende azioni rivolte alla persona in condizioni di vulnerabilità e alla sua famiglia, finalizzate </a:t>
            </a:r>
            <a:r>
              <a:rPr lang="it-IT" sz="1800" b="1" dirty="0">
                <a:solidFill>
                  <a:schemeClr val="accent5">
                    <a:lumMod val="75000"/>
                  </a:schemeClr>
                </a:solidFill>
              </a:rPr>
              <a:t>all’individuazione dei bisogni, al soddisfacimento dei bisogni, allo sviluppo dell’ </a:t>
            </a:r>
            <a:r>
              <a:rPr lang="it-IT" sz="1800" b="1" dirty="0" err="1">
                <a:solidFill>
                  <a:schemeClr val="accent5">
                    <a:lumMod val="75000"/>
                  </a:schemeClr>
                </a:solidFill>
              </a:rPr>
              <a:t>empowerment</a:t>
            </a:r>
            <a:r>
              <a:rPr lang="it-IT" sz="1800" b="1" dirty="0">
                <a:solidFill>
                  <a:schemeClr val="accent5">
                    <a:lumMod val="75000"/>
                  </a:schemeClr>
                </a:solidFill>
              </a:rPr>
              <a:t> della persona e della famiglia e della rete in una prospettiva di community care.</a:t>
            </a:r>
          </a:p>
          <a:p>
            <a:pPr marL="514350" indent="-514350">
              <a:buFont typeface="+mj-lt"/>
              <a:buAutoNum type="arabicPeriod"/>
            </a:pPr>
            <a:r>
              <a:rPr lang="it-IT" sz="1800" dirty="0"/>
              <a:t> Persegue come esito finale </a:t>
            </a:r>
            <a:r>
              <a:rPr lang="it-IT" sz="1800" b="1" dirty="0">
                <a:solidFill>
                  <a:schemeClr val="accent5">
                    <a:lumMod val="75000"/>
                  </a:schemeClr>
                </a:solidFill>
              </a:rPr>
              <a:t>l’efficacia e la qualità nelle modalità di utilizzo delle risorse disponibili sia formali sia informali</a:t>
            </a:r>
            <a:r>
              <a:rPr lang="it-IT" sz="1800" dirty="0"/>
              <a:t>.</a:t>
            </a:r>
          </a:p>
          <a:p>
            <a:endParaRPr lang="it-IT" sz="1800" dirty="0"/>
          </a:p>
        </p:txBody>
      </p:sp>
      <p:pic>
        <p:nvPicPr>
          <p:cNvPr id="1026" name="Picture 2" descr="Risultato immagini per finalità del case management">
            <a:extLst>
              <a:ext uri="{FF2B5EF4-FFF2-40B4-BE49-F238E27FC236}">
                <a16:creationId xmlns:a16="http://schemas.microsoft.com/office/drawing/2014/main" xmlns="" id="{1666D192-1CC6-AA45-AEFC-4D79E4BE8B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8309" y="2163538"/>
            <a:ext cx="3478434" cy="3214217"/>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853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9E54C3F-9B5A-6143-B56B-8636A5934B78}"/>
              </a:ext>
            </a:extLst>
          </p:cNvPr>
          <p:cNvSpPr>
            <a:spLocks noGrp="1"/>
          </p:cNvSpPr>
          <p:nvPr>
            <p:ph idx="1"/>
          </p:nvPr>
        </p:nvSpPr>
        <p:spPr>
          <a:xfrm>
            <a:off x="545956" y="1212413"/>
            <a:ext cx="8679006" cy="6695242"/>
          </a:xfrm>
        </p:spPr>
        <p:txBody>
          <a:bodyPr>
            <a:normAutofit/>
          </a:bodyPr>
          <a:lstStyle/>
          <a:p>
            <a:r>
              <a:rPr lang="it-IT" b="1" dirty="0">
                <a:solidFill>
                  <a:srgbClr val="FF0000"/>
                </a:solidFill>
              </a:rPr>
              <a:t>Il Progetto di Vita </a:t>
            </a:r>
            <a:r>
              <a:rPr lang="it-IT" dirty="0"/>
              <a:t>consiste nella </a:t>
            </a:r>
            <a:r>
              <a:rPr lang="it-IT" b="1" dirty="0">
                <a:solidFill>
                  <a:schemeClr val="accent6">
                    <a:lumMod val="75000"/>
                  </a:schemeClr>
                </a:solidFill>
              </a:rPr>
              <a:t>raccolta sistematica e nella rappresentazione attraverso un preciso profilo, dei bisogni e delle aspettative delle Persone, </a:t>
            </a:r>
            <a:r>
              <a:rPr lang="it-IT" dirty="0"/>
              <a:t>successivamente correlabili con la </a:t>
            </a:r>
            <a:r>
              <a:rPr lang="it-IT" b="1" dirty="0">
                <a:solidFill>
                  <a:schemeClr val="accent5">
                    <a:lumMod val="50000"/>
                  </a:schemeClr>
                </a:solidFill>
              </a:rPr>
              <a:t>individuazione preventiva di risorse, opportunità, limiti, in altre parole servizi e sistemi formali, professionali e informali, potenzialmente in grado di soddisfare tali bisogni</a:t>
            </a:r>
            <a:r>
              <a:rPr lang="it-IT" dirty="0"/>
              <a:t>, a fronte di </a:t>
            </a:r>
            <a:r>
              <a:rPr lang="it-IT" b="1" dirty="0">
                <a:solidFill>
                  <a:schemeClr val="accent2">
                    <a:lumMod val="75000"/>
                  </a:schemeClr>
                </a:solidFill>
              </a:rPr>
              <a:t>un governo e di una tutela pubblica del cittadino in condizioni di disabilità </a:t>
            </a:r>
            <a:r>
              <a:rPr lang="it-IT" dirty="0"/>
              <a:t>e di un </a:t>
            </a:r>
            <a:r>
              <a:rPr lang="it-IT" dirty="0">
                <a:solidFill>
                  <a:srgbClr val="FF0000"/>
                </a:solidFill>
              </a:rPr>
              <a:t>budget</a:t>
            </a:r>
            <a:r>
              <a:rPr lang="it-IT" dirty="0"/>
              <a:t> preventivo, per il quale la stessa Persona dispone dei </a:t>
            </a:r>
            <a:r>
              <a:rPr lang="it-IT" b="1" dirty="0">
                <a:solidFill>
                  <a:srgbClr val="FF0000"/>
                </a:solidFill>
              </a:rPr>
              <a:t>requisiti normativi di accesso </a:t>
            </a:r>
            <a:r>
              <a:rPr lang="it-IT" dirty="0"/>
              <a:t>in base al riconoscimento della sua </a:t>
            </a:r>
            <a:r>
              <a:rPr lang="it-IT" b="1" dirty="0">
                <a:solidFill>
                  <a:srgbClr val="C00000"/>
                </a:solidFill>
              </a:rPr>
              <a:t>condizione di svantaggio</a:t>
            </a:r>
            <a:r>
              <a:rPr lang="it-IT" dirty="0"/>
              <a:t>. </a:t>
            </a:r>
          </a:p>
          <a:p>
            <a:endParaRPr lang="it-IT" sz="2000" dirty="0"/>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231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B7B6A58-2651-C942-B47F-58B9C69697D3}"/>
              </a:ext>
            </a:extLst>
          </p:cNvPr>
          <p:cNvSpPr>
            <a:spLocks noGrp="1"/>
          </p:cNvSpPr>
          <p:nvPr>
            <p:ph idx="4294967295"/>
          </p:nvPr>
        </p:nvSpPr>
        <p:spPr>
          <a:xfrm>
            <a:off x="528506" y="862988"/>
            <a:ext cx="8940346" cy="7269163"/>
          </a:xfrm>
        </p:spPr>
        <p:txBody>
          <a:bodyPr>
            <a:noAutofit/>
          </a:bodyPr>
          <a:lstStyle/>
          <a:p>
            <a:pPr marL="0" indent="0">
              <a:buNone/>
            </a:pPr>
            <a:r>
              <a:rPr lang="it-IT" sz="2000" b="1" dirty="0">
                <a:solidFill>
                  <a:srgbClr val="FF0000"/>
                </a:solidFill>
              </a:rPr>
              <a:t>Il Piano Personalizzato dei Sostegni  1</a:t>
            </a:r>
          </a:p>
          <a:p>
            <a:pPr marL="0" indent="0">
              <a:buNone/>
            </a:pPr>
            <a:r>
              <a:rPr lang="it-IT" sz="2000" dirty="0"/>
              <a:t>si configura come sistema di procedure scientificamente fondate, adottate dai Servizi e dai Sistemi, in genere afferenti al Terzo Settore e ad altre agenzie sanitarie, sociosanitarie e sociali, </a:t>
            </a:r>
            <a:r>
              <a:rPr lang="it-IT" sz="2000" b="1" dirty="0">
                <a:solidFill>
                  <a:srgbClr val="FF0000"/>
                </a:solidFill>
              </a:rPr>
              <a:t>allineato rispetto a specifici bisogni di assistenza e di sostegno come emersi e profilati nel Progetto di Vita</a:t>
            </a:r>
            <a:r>
              <a:rPr lang="it-IT" sz="2000" dirty="0"/>
              <a:t>. Il Piano Personalizzato e le sue molteplici declinazioni, Piano Educativo, Piano di Trattamento, Piano di Riabilitazione, Piano Individuale di Assistenza e quant’altro, a seconda dell’agenzia e dell’istituzione che se ne fa carico, consegue al </a:t>
            </a:r>
            <a:r>
              <a:rPr lang="it-IT" sz="2000" b="1" dirty="0">
                <a:solidFill>
                  <a:schemeClr val="accent6">
                    <a:lumMod val="75000"/>
                  </a:schemeClr>
                </a:solidFill>
              </a:rPr>
              <a:t>riconoscimento della appropriatezza tra bisogni e sostegni e misure necessarie, integrando e ingranando di fatto le funzioni di case manager con quelle di </a:t>
            </a:r>
            <a:r>
              <a:rPr lang="it-IT" sz="2000" b="1" dirty="0" err="1">
                <a:solidFill>
                  <a:schemeClr val="accent6">
                    <a:lumMod val="75000"/>
                  </a:schemeClr>
                </a:solidFill>
              </a:rPr>
              <a:t>support</a:t>
            </a:r>
            <a:r>
              <a:rPr lang="it-IT" sz="2000" b="1" dirty="0">
                <a:solidFill>
                  <a:schemeClr val="accent6">
                    <a:lumMod val="75000"/>
                  </a:schemeClr>
                </a:solidFill>
              </a:rPr>
              <a:t> manager</a:t>
            </a:r>
            <a:r>
              <a:rPr lang="it-IT" sz="2000" dirty="0"/>
              <a:t>.</a:t>
            </a:r>
            <a:r>
              <a:rPr lang="it-IT" sz="2000" dirty="0">
                <a:effectLst/>
              </a:rPr>
              <a:t> </a:t>
            </a:r>
            <a:r>
              <a:rPr lang="it-IT" sz="2000" dirty="0"/>
              <a:t>Il Piano Personalizzato dei Sostegni non corrisponde esattamente al Piano Individuale di Assistenza (PAI) sociosanitario integrato che definisce gli obiettivi e i risultati attesi nei termini di mantenimento o miglioramento dello stato di salute della persona non autosufficiente e individua il livello di complessità, la durata dell’intervento e le prestazioni sociosanitarie che dovranno essere erogate, nonché gli operatori che seguiranno il paziente</a:t>
            </a:r>
            <a:r>
              <a:rPr lang="it-IT" sz="1800" dirty="0"/>
              <a:t>. </a:t>
            </a:r>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981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3B77AD3-A22C-DA47-ACD8-A8BB5403D63D}"/>
              </a:ext>
            </a:extLst>
          </p:cNvPr>
          <p:cNvSpPr>
            <a:spLocks noGrp="1"/>
          </p:cNvSpPr>
          <p:nvPr>
            <p:ph type="title"/>
          </p:nvPr>
        </p:nvSpPr>
        <p:spPr>
          <a:xfrm>
            <a:off x="681038" y="674727"/>
            <a:ext cx="8543925" cy="1325563"/>
          </a:xfrm>
        </p:spPr>
        <p:txBody>
          <a:bodyPr>
            <a:normAutofit/>
          </a:bodyPr>
          <a:lstStyle/>
          <a:p>
            <a:r>
              <a:rPr lang="it-IT" sz="3600" b="1" dirty="0">
                <a:solidFill>
                  <a:srgbClr val="FF0000"/>
                </a:solidFill>
              </a:rPr>
              <a:t>Il Piano Personalizzato dei Sostegni  2</a:t>
            </a:r>
            <a:br>
              <a:rPr lang="it-IT" sz="3600" b="1" dirty="0">
                <a:solidFill>
                  <a:srgbClr val="FF0000"/>
                </a:solidFill>
              </a:rPr>
            </a:br>
            <a:endParaRPr lang="it-IT" sz="3600" b="1" dirty="0"/>
          </a:p>
        </p:txBody>
      </p:sp>
      <p:sp>
        <p:nvSpPr>
          <p:cNvPr id="3" name="Segnaposto contenuto 2">
            <a:extLst>
              <a:ext uri="{FF2B5EF4-FFF2-40B4-BE49-F238E27FC236}">
                <a16:creationId xmlns:a16="http://schemas.microsoft.com/office/drawing/2014/main" xmlns="" id="{1F64680C-DA7A-D14F-8463-3F3D7F3E05A8}"/>
              </a:ext>
            </a:extLst>
          </p:cNvPr>
          <p:cNvSpPr>
            <a:spLocks noGrp="1"/>
          </p:cNvSpPr>
          <p:nvPr>
            <p:ph idx="1"/>
          </p:nvPr>
        </p:nvSpPr>
        <p:spPr>
          <a:xfrm>
            <a:off x="681038" y="1544949"/>
            <a:ext cx="8543925" cy="5201587"/>
          </a:xfrm>
        </p:spPr>
        <p:txBody>
          <a:bodyPr>
            <a:normAutofit fontScale="92500" lnSpcReduction="10000"/>
          </a:bodyPr>
          <a:lstStyle/>
          <a:p>
            <a:r>
              <a:rPr lang="it-IT" sz="3200" dirty="0"/>
              <a:t>L’offerta di assistenza sociosanitaria per le persone in condizioni di fragilità e di non autosufficienza contempla la possibilità di trattamenti effettuati presso il domicilio della persona o presso strutture sanitarie in regime residenziale o semiresidenziale, Ministero della Salute, 2010. PPI e PAI raggiungono un livello di forte integrazione quando la Persona con Disabilità diventa anziana e non autosufficiente o nel caso di Persona con Disabilità in condizioni di gravità e non autosufficienza totale o, come si preferisce definire in accordo con i nuovi manuali diagnostico statistici, ad alto o massivo bisogno di sostegno</a:t>
            </a:r>
            <a:r>
              <a:rPr lang="it-IT" dirty="0"/>
              <a:t>.</a:t>
            </a:r>
          </a:p>
          <a:p>
            <a:endParaRPr lang="it-IT" dirty="0"/>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413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A1E02F8-8BD5-5D4D-ADBD-510ADACC0D64}"/>
              </a:ext>
            </a:extLst>
          </p:cNvPr>
          <p:cNvSpPr>
            <a:spLocks noGrp="1"/>
          </p:cNvSpPr>
          <p:nvPr>
            <p:ph idx="1"/>
          </p:nvPr>
        </p:nvSpPr>
        <p:spPr>
          <a:xfrm>
            <a:off x="681038" y="891915"/>
            <a:ext cx="8543925" cy="5966085"/>
          </a:xfrm>
        </p:spPr>
        <p:txBody>
          <a:bodyPr>
            <a:noAutofit/>
          </a:bodyPr>
          <a:lstStyle/>
          <a:p>
            <a:r>
              <a:rPr lang="it-IT" dirty="0"/>
              <a:t>Il </a:t>
            </a:r>
            <a:r>
              <a:rPr lang="it-IT" b="1" dirty="0">
                <a:solidFill>
                  <a:srgbClr val="FF0000"/>
                </a:solidFill>
              </a:rPr>
              <a:t>programma dei sostegni</a:t>
            </a:r>
          </a:p>
          <a:p>
            <a:endParaRPr lang="it-IT" b="1" dirty="0">
              <a:solidFill>
                <a:srgbClr val="FF0000"/>
              </a:solidFill>
            </a:endParaRPr>
          </a:p>
          <a:p>
            <a:pPr marL="0" indent="0">
              <a:buNone/>
            </a:pPr>
            <a:r>
              <a:rPr lang="it-IT" b="1" dirty="0">
                <a:solidFill>
                  <a:srgbClr val="FF0000"/>
                </a:solidFill>
              </a:rPr>
              <a:t> </a:t>
            </a:r>
            <a:r>
              <a:rPr lang="it-IT" dirty="0"/>
              <a:t>è ben rappresentato </a:t>
            </a:r>
            <a:r>
              <a:rPr lang="it-IT" b="1" dirty="0">
                <a:solidFill>
                  <a:srgbClr val="0070C0"/>
                </a:solidFill>
              </a:rPr>
              <a:t>dall'agenda settimanale, quotidiana delle attività </a:t>
            </a:r>
            <a:r>
              <a:rPr lang="it-IT" dirty="0"/>
              <a:t>che concretizzano e realizzano il piano dei sostegni. Il programma prevede infatti lo svolgimento e la partecipazione della Persona alle </a:t>
            </a:r>
            <a:r>
              <a:rPr lang="it-IT" b="1" dirty="0">
                <a:solidFill>
                  <a:srgbClr val="0070C0"/>
                </a:solidFill>
              </a:rPr>
              <a:t>attività, agli interventi, ai trattamenti, alle cure, ai tirocini </a:t>
            </a:r>
            <a:r>
              <a:rPr lang="it-IT" dirty="0"/>
              <a:t>e l'accesso giorno per giorno alle risorse che nel loro insieme conducono la stessa persona a </a:t>
            </a:r>
            <a:r>
              <a:rPr lang="it-IT" b="1" dirty="0">
                <a:solidFill>
                  <a:schemeClr val="accent6">
                    <a:lumMod val="75000"/>
                  </a:schemeClr>
                </a:solidFill>
              </a:rPr>
              <a:t>migliorare il suo funzionamento e raggiungere una migliore qualità di vita.</a:t>
            </a:r>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134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A6BA49-A81E-2640-8BF4-81447BBCF9A4}"/>
              </a:ext>
            </a:extLst>
          </p:cNvPr>
          <p:cNvSpPr>
            <a:spLocks noGrp="1"/>
          </p:cNvSpPr>
          <p:nvPr>
            <p:ph type="title"/>
          </p:nvPr>
        </p:nvSpPr>
        <p:spPr>
          <a:xfrm>
            <a:off x="681038" y="658740"/>
            <a:ext cx="8543925" cy="1325563"/>
          </a:xfrm>
        </p:spPr>
        <p:txBody>
          <a:bodyPr>
            <a:normAutofit/>
          </a:bodyPr>
          <a:lstStyle/>
          <a:p>
            <a:r>
              <a:rPr lang="it-IT" sz="4000" b="1" dirty="0"/>
              <a:t>Principi ispiratori dell’operatività del Case Manager</a:t>
            </a:r>
          </a:p>
        </p:txBody>
      </p:sp>
      <p:sp>
        <p:nvSpPr>
          <p:cNvPr id="3" name="Segnaposto contenuto 2">
            <a:extLst>
              <a:ext uri="{FF2B5EF4-FFF2-40B4-BE49-F238E27FC236}">
                <a16:creationId xmlns:a16="http://schemas.microsoft.com/office/drawing/2014/main" xmlns="" id="{21D9C94B-817E-7742-8228-671270EF9203}"/>
              </a:ext>
            </a:extLst>
          </p:cNvPr>
          <p:cNvSpPr>
            <a:spLocks noGrp="1"/>
          </p:cNvSpPr>
          <p:nvPr>
            <p:ph idx="1"/>
          </p:nvPr>
        </p:nvSpPr>
        <p:spPr>
          <a:xfrm>
            <a:off x="681038" y="2101998"/>
            <a:ext cx="8543925" cy="4351338"/>
          </a:xfrm>
        </p:spPr>
        <p:txBody>
          <a:bodyPr>
            <a:normAutofit/>
          </a:bodyPr>
          <a:lstStyle/>
          <a:p>
            <a:pPr marL="514350" indent="-514350">
              <a:buFont typeface="+mj-lt"/>
              <a:buAutoNum type="arabicPeriod"/>
            </a:pPr>
            <a:r>
              <a:rPr lang="it-IT" sz="3200" dirty="0"/>
              <a:t>Multidimensionalità</a:t>
            </a:r>
          </a:p>
          <a:p>
            <a:pPr marL="514350" indent="-514350">
              <a:buFont typeface="+mj-lt"/>
              <a:buAutoNum type="arabicPeriod"/>
            </a:pPr>
            <a:r>
              <a:rPr lang="it-IT" sz="3200" dirty="0" err="1"/>
              <a:t>Multiprofessionalità</a:t>
            </a:r>
            <a:endParaRPr lang="it-IT" sz="3200" dirty="0"/>
          </a:p>
          <a:p>
            <a:pPr marL="514350" indent="-514350">
              <a:buFont typeface="+mj-lt"/>
              <a:buAutoNum type="arabicPeriod"/>
            </a:pPr>
            <a:r>
              <a:rPr lang="it-IT" sz="3200" dirty="0" err="1"/>
              <a:t>Interistituzionalità</a:t>
            </a:r>
            <a:endParaRPr lang="it-IT" sz="3200" dirty="0"/>
          </a:p>
          <a:p>
            <a:pPr marL="514350" indent="-514350">
              <a:buFont typeface="+mj-lt"/>
              <a:buAutoNum type="arabicPeriod"/>
            </a:pPr>
            <a:r>
              <a:rPr lang="it-IT" sz="3200" dirty="0"/>
              <a:t>Dinamicità</a:t>
            </a:r>
          </a:p>
          <a:p>
            <a:pPr marL="514350" indent="-514350">
              <a:buFont typeface="+mj-lt"/>
              <a:buAutoNum type="arabicPeriod"/>
            </a:pPr>
            <a:r>
              <a:rPr lang="it-IT" sz="3200" dirty="0" err="1"/>
              <a:t>Multiconnettività</a:t>
            </a:r>
            <a:endParaRPr lang="it-IT" sz="3200" dirty="0"/>
          </a:p>
          <a:p>
            <a:pPr marL="514350" indent="-514350">
              <a:buFont typeface="+mj-lt"/>
              <a:buAutoNum type="arabicPeriod"/>
            </a:pPr>
            <a:r>
              <a:rPr lang="it-IT" sz="3200" dirty="0"/>
              <a:t>Capacità di negoziare e mediare</a:t>
            </a:r>
          </a:p>
          <a:p>
            <a:pPr marL="514350" indent="-514350">
              <a:buFont typeface="+mj-lt"/>
              <a:buAutoNum type="arabicPeriod"/>
            </a:pPr>
            <a:r>
              <a:rPr lang="it-IT" sz="3200" dirty="0"/>
              <a:t>Tenacia</a:t>
            </a:r>
          </a:p>
        </p:txBody>
      </p:sp>
      <p:pic>
        <p:nvPicPr>
          <p:cNvPr id="1026" name="Picture 2" descr="Risultato immagini per regia">
            <a:extLst>
              <a:ext uri="{FF2B5EF4-FFF2-40B4-BE49-F238E27FC236}">
                <a16:creationId xmlns:a16="http://schemas.microsoft.com/office/drawing/2014/main" xmlns="" id="{EC92F314-E9D8-3F48-9D7B-35004C351F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4313" y="1539686"/>
            <a:ext cx="1983907" cy="26981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isultato immagini per regia">
            <a:hlinkClick r:id="rId3"/>
            <a:extLst>
              <a:ext uri="{FF2B5EF4-FFF2-40B4-BE49-F238E27FC236}">
                <a16:creationId xmlns:a16="http://schemas.microsoft.com/office/drawing/2014/main" xmlns="" id="{EA0F873D-6C97-844E-A7F1-C917A89F2D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8046" y="3835897"/>
            <a:ext cx="2770805" cy="1793116"/>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8" name="Picture 2" descr="logo_anffas_sol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20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D7F26E-757F-7F4A-BB40-F67FDC50A7B7}"/>
              </a:ext>
            </a:extLst>
          </p:cNvPr>
          <p:cNvSpPr>
            <a:spLocks noGrp="1"/>
          </p:cNvSpPr>
          <p:nvPr>
            <p:ph type="title"/>
          </p:nvPr>
        </p:nvSpPr>
        <p:spPr>
          <a:xfrm>
            <a:off x="681038" y="1095681"/>
            <a:ext cx="8543925" cy="1325563"/>
          </a:xfrm>
        </p:spPr>
        <p:txBody>
          <a:bodyPr>
            <a:noAutofit/>
          </a:bodyPr>
          <a:lstStyle/>
          <a:p>
            <a:r>
              <a:rPr lang="it-IT" sz="3600" b="1" dirty="0">
                <a:solidFill>
                  <a:srgbClr val="FF0000"/>
                </a:solidFill>
              </a:rPr>
              <a:t>Ruolo e funzioni dell’Assistente Sociale AS (Assistente Sociale) nel Case Management </a:t>
            </a:r>
            <a:br>
              <a:rPr lang="it-IT" sz="3600" b="1" dirty="0">
                <a:solidFill>
                  <a:srgbClr val="FF0000"/>
                </a:solidFill>
              </a:rPr>
            </a:br>
            <a:endParaRPr lang="it-IT" sz="3600" b="1" dirty="0">
              <a:solidFill>
                <a:srgbClr val="FF0000"/>
              </a:solidFill>
            </a:endParaRPr>
          </a:p>
        </p:txBody>
      </p:sp>
      <p:sp>
        <p:nvSpPr>
          <p:cNvPr id="3" name="Segnaposto contenuto 2">
            <a:extLst>
              <a:ext uri="{FF2B5EF4-FFF2-40B4-BE49-F238E27FC236}">
                <a16:creationId xmlns:a16="http://schemas.microsoft.com/office/drawing/2014/main" xmlns="" id="{A342D1A9-A2C5-E54D-A490-46855A166DE2}"/>
              </a:ext>
            </a:extLst>
          </p:cNvPr>
          <p:cNvSpPr>
            <a:spLocks noGrp="1"/>
          </p:cNvSpPr>
          <p:nvPr>
            <p:ph idx="1"/>
          </p:nvPr>
        </p:nvSpPr>
        <p:spPr>
          <a:xfrm>
            <a:off x="418143" y="2194741"/>
            <a:ext cx="8932654" cy="4815018"/>
          </a:xfrm>
        </p:spPr>
        <p:txBody>
          <a:bodyPr>
            <a:noAutofit/>
          </a:bodyPr>
          <a:lstStyle/>
          <a:p>
            <a:r>
              <a:rPr lang="it-IT" sz="2000" dirty="0"/>
              <a:t>L’assistente sociale costituisce figura, ruolo e funzione essenziale in ogni sistema moderno di welfare (</a:t>
            </a:r>
            <a:r>
              <a:rPr lang="it-IT" sz="2000" dirty="0" err="1"/>
              <a:t>Bartolomei</a:t>
            </a:r>
            <a:r>
              <a:rPr lang="it-IT" sz="2000" dirty="0"/>
              <a:t> e Passera, 2013). Tale essenzialità si esemplifica e si declina compiutamente nel Case Management necessario per la redazione del progetto di Vita e sul crinale collaborativo della sua concretizzazione del Piano personalizzato dei Sostegni.  L’ingranamento tra il Progetto di Vita e i Piani Personalizzati di Sostegno rappresenta uno snodo fondamentale e critico in relazione alla sua realizzazione attraverso il Piano e al miglioramento della Qualità di Vita, con particolare riferimento alla autodeterminazione, all’inclusione ed al ruolo sociale nella comunità di appartenenza. L’assistente sociale, insieme all’equipe </a:t>
            </a:r>
            <a:r>
              <a:rPr lang="it-IT" sz="2000" dirty="0" err="1"/>
              <a:t>multiprofessionale</a:t>
            </a:r>
            <a:r>
              <a:rPr lang="it-IT" sz="2000" dirty="0"/>
              <a:t> integrata, assume il ruolo e la funzione di case management (Cambridge et al., 2005, Austin et al., 1990, </a:t>
            </a:r>
            <a:r>
              <a:rPr lang="it-IT" sz="2000" dirty="0" err="1"/>
              <a:t>Bleddyn</a:t>
            </a:r>
            <a:r>
              <a:rPr lang="it-IT" sz="2000" dirty="0"/>
              <a:t> et al., 2001, Campanini, 2006), che esercita e promuove ad esercitare attraverso la seguente sequenza di attività e responsabilità:</a:t>
            </a:r>
          </a:p>
          <a:p>
            <a:endParaRPr lang="it-IT" sz="1800" dirty="0"/>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124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1CADD69-A81F-714E-A1FC-37B355912D8A}"/>
              </a:ext>
            </a:extLst>
          </p:cNvPr>
          <p:cNvSpPr>
            <a:spLocks noGrp="1"/>
          </p:cNvSpPr>
          <p:nvPr>
            <p:ph type="title"/>
          </p:nvPr>
        </p:nvSpPr>
        <p:spPr/>
        <p:txBody>
          <a:bodyPr/>
          <a:lstStyle/>
          <a:p>
            <a:pPr algn="ctr"/>
            <a:r>
              <a:rPr lang="it-IT" sz="3600" b="1" dirty="0">
                <a:solidFill>
                  <a:srgbClr val="FF0000"/>
                </a:solidFill>
              </a:rPr>
              <a:t>Funzioni di Case Management </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96A38150-48C4-2242-BB7C-3CBD8C1EB993}"/>
              </a:ext>
            </a:extLst>
          </p:cNvPr>
          <p:cNvSpPr>
            <a:spLocks noGrp="1"/>
          </p:cNvSpPr>
          <p:nvPr>
            <p:ph idx="1"/>
          </p:nvPr>
        </p:nvSpPr>
        <p:spPr>
          <a:xfrm>
            <a:off x="475001" y="1319135"/>
            <a:ext cx="9025016" cy="5321509"/>
          </a:xfrm>
        </p:spPr>
        <p:txBody>
          <a:bodyPr>
            <a:normAutofit/>
          </a:bodyPr>
          <a:lstStyle/>
          <a:p>
            <a:pPr marL="742950" lvl="0" indent="-742950">
              <a:buFont typeface="+mj-lt"/>
              <a:buAutoNum type="arabicPeriod"/>
            </a:pPr>
            <a:r>
              <a:rPr lang="it-IT" sz="2000" dirty="0"/>
              <a:t>Accogliere la richiesta di presa in carico del cittadino in condizioni di fragilità</a:t>
            </a:r>
          </a:p>
          <a:p>
            <a:pPr marL="742950" lvl="0" indent="-742950">
              <a:buFont typeface="+mj-lt"/>
              <a:buAutoNum type="arabicPeriod"/>
            </a:pPr>
            <a:r>
              <a:rPr lang="it-IT" sz="2000" dirty="0"/>
              <a:t>Raccogliere i dati </a:t>
            </a:r>
            <a:r>
              <a:rPr lang="it-IT" sz="2000" dirty="0" err="1"/>
              <a:t>socioanagrafici</a:t>
            </a:r>
            <a:endParaRPr lang="it-IT" sz="2000" dirty="0"/>
          </a:p>
          <a:p>
            <a:pPr marL="742950" lvl="0" indent="-742950">
              <a:buFont typeface="+mj-lt"/>
              <a:buAutoNum type="arabicPeriod"/>
            </a:pPr>
            <a:r>
              <a:rPr lang="it-IT" sz="2000" dirty="0"/>
              <a:t>Svolgere l’Intervista strutturata sui bisogni clinici, assistenziali e di sostegno </a:t>
            </a:r>
          </a:p>
          <a:p>
            <a:pPr marL="742950" lvl="0" indent="-742950">
              <a:buFont typeface="+mj-lt"/>
              <a:buAutoNum type="arabicPeriod"/>
            </a:pPr>
            <a:r>
              <a:rPr lang="it-IT" sz="2000" dirty="0"/>
              <a:t>Acquisire dati ed informazioni rilevanti circa la componente sanitaria della VMD di 1° livello </a:t>
            </a:r>
          </a:p>
          <a:p>
            <a:pPr marL="742950" lvl="0" indent="-742950">
              <a:buFont typeface="+mj-lt"/>
              <a:buAutoNum type="arabicPeriod"/>
            </a:pPr>
            <a:r>
              <a:rPr lang="it-IT" sz="2000" dirty="0"/>
              <a:t>Acquisire e documentare dati e informazioni rilevanti circa la componente psicologica ed educativa della VMD di 1° livello</a:t>
            </a:r>
          </a:p>
          <a:p>
            <a:pPr marL="742950" lvl="0" indent="-742950">
              <a:buFont typeface="+mj-lt"/>
              <a:buAutoNum type="arabicPeriod"/>
            </a:pPr>
            <a:r>
              <a:rPr lang="it-IT" sz="2000" dirty="0"/>
              <a:t>Profilare e individuare i bisogni clinici, assistenziali e di sostegno rilevanti in relazione ad aspettative della Persona e della Famiglia</a:t>
            </a:r>
          </a:p>
          <a:p>
            <a:pPr marL="742950" lvl="0" indent="-742950">
              <a:buFont typeface="+mj-lt"/>
              <a:buAutoNum type="arabicPeriod"/>
            </a:pPr>
            <a:r>
              <a:rPr lang="it-IT" sz="2000" dirty="0"/>
              <a:t>Individuare  e corrispondere risorse, misure, sistemi e servizi appropriati ai bisogni individuati con relativo budget preventivo</a:t>
            </a:r>
          </a:p>
          <a:p>
            <a:endParaRPr lang="it-IT" sz="1600" dirty="0"/>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942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09F75F0-8280-4D48-B1F0-39EF5FCCE1C7}"/>
              </a:ext>
            </a:extLst>
          </p:cNvPr>
          <p:cNvSpPr>
            <a:spLocks noGrp="1"/>
          </p:cNvSpPr>
          <p:nvPr>
            <p:ph type="title"/>
          </p:nvPr>
        </p:nvSpPr>
        <p:spPr>
          <a:xfrm>
            <a:off x="681038" y="354076"/>
            <a:ext cx="8543925" cy="1325563"/>
          </a:xfrm>
        </p:spPr>
        <p:txBody>
          <a:bodyPr/>
          <a:lstStyle/>
          <a:p>
            <a:pPr algn="ctr"/>
            <a:r>
              <a:rPr lang="it-IT" b="1" dirty="0">
                <a:solidFill>
                  <a:srgbClr val="FF0000"/>
                </a:solidFill>
              </a:rPr>
              <a:t>Funzioni di Case Management</a:t>
            </a:r>
            <a:endParaRPr lang="it-IT" dirty="0"/>
          </a:p>
        </p:txBody>
      </p:sp>
      <p:sp>
        <p:nvSpPr>
          <p:cNvPr id="3" name="Segnaposto contenuto 2">
            <a:extLst>
              <a:ext uri="{FF2B5EF4-FFF2-40B4-BE49-F238E27FC236}">
                <a16:creationId xmlns:a16="http://schemas.microsoft.com/office/drawing/2014/main" xmlns="" id="{99E3911D-BF15-ED4A-A42B-28B42D967E44}"/>
              </a:ext>
            </a:extLst>
          </p:cNvPr>
          <p:cNvSpPr>
            <a:spLocks noGrp="1"/>
          </p:cNvSpPr>
          <p:nvPr>
            <p:ph idx="1"/>
          </p:nvPr>
        </p:nvSpPr>
        <p:spPr>
          <a:xfrm>
            <a:off x="681038" y="1417877"/>
            <a:ext cx="8543925" cy="5242981"/>
          </a:xfrm>
        </p:spPr>
        <p:txBody>
          <a:bodyPr>
            <a:noAutofit/>
          </a:bodyPr>
          <a:lstStyle/>
          <a:p>
            <a:pPr marL="514350" lvl="0" indent="-514350">
              <a:buFont typeface="+mj-lt"/>
              <a:buAutoNum type="arabicPeriod" startAt="8"/>
            </a:pPr>
            <a:r>
              <a:rPr lang="it-IT" sz="2000" dirty="0"/>
              <a:t>Istituire ed avviare i protocolli e i contratti collaborativi con i sistemi e le agenzie pubbliche e private per la forniture di sostegni</a:t>
            </a:r>
          </a:p>
          <a:p>
            <a:pPr marL="514350" lvl="0" indent="-514350">
              <a:buFont typeface="+mj-lt"/>
              <a:buAutoNum type="arabicPeriod" startAt="8"/>
            </a:pPr>
            <a:r>
              <a:rPr lang="it-IT" sz="2000" dirty="0"/>
              <a:t>Mediare l’avvio delle collaborazioni e dei contratti con agenzie pubbliche ed enti del terzo settore</a:t>
            </a:r>
          </a:p>
          <a:p>
            <a:pPr marL="514350" lvl="0" indent="-514350">
              <a:buFont typeface="+mj-lt"/>
              <a:buAutoNum type="arabicPeriod" startAt="8"/>
            </a:pPr>
            <a:r>
              <a:rPr lang="it-IT" sz="2000" dirty="0"/>
              <a:t>Programmare il monitoraggio nella erogazione dei piani di sostegno coordinati </a:t>
            </a:r>
          </a:p>
          <a:p>
            <a:pPr marL="514350" lvl="0" indent="-514350">
              <a:buFont typeface="+mj-lt"/>
              <a:buAutoNum type="arabicPeriod" startAt="8"/>
            </a:pPr>
            <a:r>
              <a:rPr lang="it-IT" sz="2000" dirty="0"/>
              <a:t>Verificare periodicamente gli esiti </a:t>
            </a:r>
          </a:p>
          <a:p>
            <a:pPr marL="514350" lvl="0" indent="-514350">
              <a:buFont typeface="+mj-lt"/>
              <a:buAutoNum type="arabicPeriod" startAt="8"/>
            </a:pPr>
            <a:r>
              <a:rPr lang="it-IT" sz="2000" dirty="0"/>
              <a:t>Esercitare funzioni di garanzia e di tutela nei confronti dei cittadini in condizioni di fragilità per i quali è stato redatto il Progetto di Vita e attivato/applicato il Piano Personalizzato integrato dei Sostegni nelle diverse aree di bisogno e rispetto ai diversi Fornitori di Sostegno (agenzie, enti, cooperative, altri fornitori…) coordinati dal </a:t>
            </a:r>
            <a:r>
              <a:rPr lang="it-IT" sz="2000" dirty="0" err="1"/>
              <a:t>Support</a:t>
            </a:r>
            <a:r>
              <a:rPr lang="it-IT" sz="2000" dirty="0"/>
              <a:t> Manager </a:t>
            </a:r>
          </a:p>
          <a:p>
            <a:pPr marL="0" indent="0">
              <a:buNone/>
            </a:pPr>
            <a:r>
              <a:rPr lang="it-IT" sz="2000" dirty="0">
                <a:solidFill>
                  <a:schemeClr val="accent5">
                    <a:lumMod val="75000"/>
                  </a:schemeClr>
                </a:solidFill>
              </a:rPr>
              <a:t>VMD acronimo per Valutazione Multidimensionale</a:t>
            </a:r>
          </a:p>
          <a:p>
            <a:endParaRPr lang="it-IT" sz="1800" dirty="0"/>
          </a:p>
        </p:txBody>
      </p:sp>
      <p:sp>
        <p:nvSpPr>
          <p:cNvPr id="4"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6"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62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5DBC4C51-59D9-994A-BD4C-FDFDBCB98590}"/>
              </a:ext>
            </a:extLst>
          </p:cNvPr>
          <p:cNvGraphicFramePr>
            <a:graphicFrameLocks noGrp="1"/>
          </p:cNvGraphicFramePr>
          <p:nvPr>
            <p:ph idx="1"/>
            <p:extLst>
              <p:ext uri="{D42A27DB-BD31-4B8C-83A1-F6EECF244321}">
                <p14:modId xmlns:p14="http://schemas.microsoft.com/office/powerpoint/2010/main" val="4027582337"/>
              </p:ext>
            </p:extLst>
          </p:nvPr>
        </p:nvGraphicFramePr>
        <p:xfrm>
          <a:off x="450642" y="2056816"/>
          <a:ext cx="8774321" cy="3698031"/>
        </p:xfrm>
        <a:graphic>
          <a:graphicData uri="http://schemas.openxmlformats.org/drawingml/2006/table">
            <a:tbl>
              <a:tblPr firstRow="1" firstCol="1" bandRow="1">
                <a:tableStyleId>{5C22544A-7EE6-4342-B048-85BDC9FD1C3A}</a:tableStyleId>
              </a:tblPr>
              <a:tblGrid>
                <a:gridCol w="2844222">
                  <a:extLst>
                    <a:ext uri="{9D8B030D-6E8A-4147-A177-3AD203B41FA5}">
                      <a16:colId xmlns:a16="http://schemas.microsoft.com/office/drawing/2014/main" xmlns="" val="3586620339"/>
                    </a:ext>
                  </a:extLst>
                </a:gridCol>
                <a:gridCol w="5930099">
                  <a:extLst>
                    <a:ext uri="{9D8B030D-6E8A-4147-A177-3AD203B41FA5}">
                      <a16:colId xmlns:a16="http://schemas.microsoft.com/office/drawing/2014/main" xmlns="" val="3445973181"/>
                    </a:ext>
                  </a:extLst>
                </a:gridCol>
              </a:tblGrid>
              <a:tr h="410892">
                <a:tc>
                  <a:txBody>
                    <a:bodyPr/>
                    <a:lstStyle/>
                    <a:p>
                      <a:r>
                        <a:rPr lang="it-IT" sz="2000">
                          <a:effectLst/>
                        </a:rPr>
                        <a:t>Funzione </a:t>
                      </a:r>
                      <a:endParaRPr lang="it-IT"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r>
                        <a:rPr lang="it-IT" sz="2000">
                          <a:effectLst/>
                        </a:rPr>
                        <a:t>Descrizione </a:t>
                      </a:r>
                      <a:endParaRPr lang="it-IT"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3792200871"/>
                  </a:ext>
                </a:extLst>
              </a:tr>
              <a:tr h="3287139">
                <a:tc>
                  <a:txBody>
                    <a:bodyPr/>
                    <a:lstStyle/>
                    <a:p>
                      <a:r>
                        <a:rPr lang="it-IT" sz="2000" b="1" dirty="0">
                          <a:solidFill>
                            <a:srgbClr val="FF0000"/>
                          </a:solidFill>
                          <a:effectLst/>
                        </a:rPr>
                        <a:t>Presa in carico</a:t>
                      </a:r>
                      <a:endParaRPr lang="it-IT"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pPr>
                        <a:spcAft>
                          <a:spcPts val="0"/>
                        </a:spcAft>
                      </a:pPr>
                      <a:r>
                        <a:rPr lang="it-IT" sz="2000" dirty="0">
                          <a:effectLst/>
                        </a:rPr>
                        <a:t>Assunzione continuata di responsabilità insieme alla Persona opportunamente coinvolta attraverso la relazione di fiducia, nel  progettare, pianificare, programmare, gestire, monitorare e valutare nel tempo un intervento o un sistema di interventi e sostegni in modo intenzionale e strategico, utilizzando strumenti e risorse per individuare e risolvere i problemi, superare gli ostacoli che la Persona da sola non è in grado di gestire, e assicurare i migliori risultati possibili</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3956160412"/>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38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7C9B4D1F-6FB5-984A-9AD1-9CC52ED434CA}"/>
              </a:ext>
            </a:extLst>
          </p:cNvPr>
          <p:cNvGraphicFramePr>
            <a:graphicFrameLocks noGrp="1"/>
          </p:cNvGraphicFramePr>
          <p:nvPr>
            <p:ph idx="1"/>
            <p:extLst>
              <p:ext uri="{D42A27DB-BD31-4B8C-83A1-F6EECF244321}">
                <p14:modId xmlns:p14="http://schemas.microsoft.com/office/powerpoint/2010/main" val="823896628"/>
              </p:ext>
            </p:extLst>
          </p:nvPr>
        </p:nvGraphicFramePr>
        <p:xfrm>
          <a:off x="535898" y="1296305"/>
          <a:ext cx="8830144" cy="4609546"/>
        </p:xfrm>
        <a:graphic>
          <a:graphicData uri="http://schemas.openxmlformats.org/drawingml/2006/table">
            <a:tbl>
              <a:tblPr firstRow="1" firstCol="1" bandRow="1">
                <a:tableStyleId>{5C22544A-7EE6-4342-B048-85BDC9FD1C3A}</a:tableStyleId>
              </a:tblPr>
              <a:tblGrid>
                <a:gridCol w="1461542">
                  <a:extLst>
                    <a:ext uri="{9D8B030D-6E8A-4147-A177-3AD203B41FA5}">
                      <a16:colId xmlns:a16="http://schemas.microsoft.com/office/drawing/2014/main" xmlns="" val="3907452907"/>
                    </a:ext>
                  </a:extLst>
                </a:gridCol>
                <a:gridCol w="7368602">
                  <a:extLst>
                    <a:ext uri="{9D8B030D-6E8A-4147-A177-3AD203B41FA5}">
                      <a16:colId xmlns:a16="http://schemas.microsoft.com/office/drawing/2014/main" xmlns="" val="1447291704"/>
                    </a:ext>
                  </a:extLst>
                </a:gridCol>
              </a:tblGrid>
              <a:tr h="4609546">
                <a:tc>
                  <a:txBody>
                    <a:bodyPr/>
                    <a:lstStyle/>
                    <a:p>
                      <a:pPr algn="l"/>
                      <a:r>
                        <a:rPr lang="it-IT" sz="1800" dirty="0">
                          <a:solidFill>
                            <a:srgbClr val="FF0000"/>
                          </a:solidFill>
                          <a:effectLst/>
                        </a:rPr>
                        <a:t>Project management</a:t>
                      </a:r>
                      <a:endParaRPr lang="it-IT"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pPr algn="l"/>
                      <a:r>
                        <a:rPr lang="it-IT" sz="1800" dirty="0">
                          <a:solidFill>
                            <a:schemeClr val="bg1"/>
                          </a:solidFill>
                          <a:effectLst/>
                        </a:rPr>
                        <a:t>Con Project management (in </a:t>
                      </a:r>
                      <a:r>
                        <a:rPr lang="it-IT" sz="1800" u="none" strike="noStrike" dirty="0">
                          <a:solidFill>
                            <a:schemeClr val="bg1"/>
                          </a:solidFill>
                          <a:effectLst/>
                          <a:hlinkClick r:id="rId2" tooltip="Lingua italiana">
                            <a:extLst>
                              <a:ext uri="{A12FA001-AC4F-418D-AE19-62706E023703}">
                                <ahyp:hlinkClr xmlns:ahyp="http://schemas.microsoft.com/office/drawing/2018/hyperlinkcolor" xmlns="" val="tx"/>
                              </a:ext>
                            </a:extLst>
                          </a:hlinkClick>
                        </a:rPr>
                        <a:t>italiano</a:t>
                      </a:r>
                      <a:r>
                        <a:rPr lang="it-IT" sz="1800" dirty="0">
                          <a:solidFill>
                            <a:schemeClr val="bg1"/>
                          </a:solidFill>
                          <a:effectLst/>
                        </a:rPr>
                        <a:t> gestione di progetto), in </a:t>
                      </a:r>
                      <a:r>
                        <a:rPr lang="it-IT" sz="1800" u="none" strike="noStrike" dirty="0">
                          <a:solidFill>
                            <a:schemeClr val="bg1"/>
                          </a:solidFill>
                          <a:effectLst/>
                          <a:hlinkClick r:id="rId3" tooltip="Ingegneria gestionale">
                            <a:extLst>
                              <a:ext uri="{A12FA001-AC4F-418D-AE19-62706E023703}">
                                <ahyp:hlinkClr xmlns:ahyp="http://schemas.microsoft.com/office/drawing/2018/hyperlinkcolor" xmlns="" val="tx"/>
                              </a:ext>
                            </a:extLst>
                          </a:hlinkClick>
                        </a:rPr>
                        <a:t>ingegneria gestionale</a:t>
                      </a:r>
                      <a:r>
                        <a:rPr lang="it-IT" sz="1800" dirty="0">
                          <a:solidFill>
                            <a:schemeClr val="bg1"/>
                          </a:solidFill>
                          <a:effectLst/>
                        </a:rPr>
                        <a:t> ed </a:t>
                      </a:r>
                      <a:r>
                        <a:rPr lang="it-IT" sz="1800" u="none" strike="noStrike" dirty="0">
                          <a:solidFill>
                            <a:schemeClr val="bg1"/>
                          </a:solidFill>
                          <a:effectLst/>
                          <a:hlinkClick r:id="rId4" tooltip="Economia aziendale">
                            <a:extLst>
                              <a:ext uri="{A12FA001-AC4F-418D-AE19-62706E023703}">
                                <ahyp:hlinkClr xmlns:ahyp="http://schemas.microsoft.com/office/drawing/2018/hyperlinkcolor" xmlns="" val="tx"/>
                              </a:ext>
                            </a:extLst>
                          </a:hlinkClick>
                        </a:rPr>
                        <a:t>economia aziendale</a:t>
                      </a:r>
                      <a:r>
                        <a:rPr lang="it-IT" sz="1800" dirty="0">
                          <a:solidFill>
                            <a:schemeClr val="bg1"/>
                          </a:solidFill>
                          <a:effectLst/>
                        </a:rPr>
                        <a:t>, si intende l'insieme delle attività di </a:t>
                      </a:r>
                      <a:r>
                        <a:rPr lang="it-IT" sz="1800" u="none" strike="noStrike" dirty="0">
                          <a:solidFill>
                            <a:schemeClr val="bg1"/>
                          </a:solidFill>
                          <a:effectLst/>
                          <a:hlinkClick r:id="rId5" tooltip="Back office">
                            <a:extLst>
                              <a:ext uri="{A12FA001-AC4F-418D-AE19-62706E023703}">
                                <ahyp:hlinkClr xmlns:ahyp="http://schemas.microsoft.com/office/drawing/2018/hyperlinkcolor" xmlns="" val="tx"/>
                              </a:ext>
                            </a:extLst>
                          </a:hlinkClick>
                        </a:rPr>
                        <a:t>back office</a:t>
                      </a:r>
                      <a:r>
                        <a:rPr lang="it-IT" sz="1800" dirty="0">
                          <a:solidFill>
                            <a:schemeClr val="bg1"/>
                          </a:solidFill>
                          <a:effectLst/>
                        </a:rPr>
                        <a:t> e </a:t>
                      </a:r>
                      <a:r>
                        <a:rPr lang="it-IT" sz="1800" u="none" strike="noStrike" dirty="0">
                          <a:solidFill>
                            <a:schemeClr val="bg1"/>
                          </a:solidFill>
                          <a:effectLst/>
                          <a:hlinkClick r:id="rId6" tooltip="Front office">
                            <a:extLst>
                              <a:ext uri="{A12FA001-AC4F-418D-AE19-62706E023703}">
                                <ahyp:hlinkClr xmlns:ahyp="http://schemas.microsoft.com/office/drawing/2018/hyperlinkcolor" xmlns="" val="tx"/>
                              </a:ext>
                            </a:extLst>
                          </a:hlinkClick>
                        </a:rPr>
                        <a:t>front office</a:t>
                      </a:r>
                      <a:r>
                        <a:rPr lang="it-IT" sz="1800" dirty="0">
                          <a:solidFill>
                            <a:schemeClr val="bg1"/>
                          </a:solidFill>
                          <a:effectLst/>
                        </a:rPr>
                        <a:t> </a:t>
                      </a:r>
                      <a:r>
                        <a:rPr lang="it-IT" sz="1800" u="none" strike="noStrike" dirty="0">
                          <a:solidFill>
                            <a:schemeClr val="bg1"/>
                          </a:solidFill>
                          <a:effectLst/>
                          <a:hlinkClick r:id="rId7" tooltip="Azienda">
                            <a:extLst>
                              <a:ext uri="{A12FA001-AC4F-418D-AE19-62706E023703}">
                                <ahyp:hlinkClr xmlns:ahyp="http://schemas.microsoft.com/office/drawing/2018/hyperlinkcolor" xmlns="" val="tx"/>
                              </a:ext>
                            </a:extLst>
                          </a:hlinkClick>
                        </a:rPr>
                        <a:t>aziendale</a:t>
                      </a:r>
                      <a:r>
                        <a:rPr lang="it-IT" sz="1800" dirty="0">
                          <a:solidFill>
                            <a:schemeClr val="bg1"/>
                          </a:solidFill>
                          <a:effectLst/>
                        </a:rPr>
                        <a:t>, svolte tipicamente da una o più figure dedicate e specializzate dette </a:t>
                      </a:r>
                      <a:r>
                        <a:rPr lang="it-IT" sz="1800" u="none" strike="noStrike" dirty="0">
                          <a:solidFill>
                            <a:schemeClr val="bg1"/>
                          </a:solidFill>
                          <a:effectLst/>
                          <a:hlinkClick r:id="rId8" tooltip="Project manager">
                            <a:extLst>
                              <a:ext uri="{A12FA001-AC4F-418D-AE19-62706E023703}">
                                <ahyp:hlinkClr xmlns:ahyp="http://schemas.microsoft.com/office/drawing/2018/hyperlinkcolor" xmlns="" val="tx"/>
                              </a:ext>
                            </a:extLst>
                          </a:hlinkClick>
                        </a:rPr>
                        <a:t>project manager</a:t>
                      </a:r>
                      <a:r>
                        <a:rPr lang="it-IT" sz="1800" dirty="0">
                          <a:solidFill>
                            <a:schemeClr val="bg1"/>
                          </a:solidFill>
                          <a:effectLst/>
                        </a:rPr>
                        <a:t>, volte all'analisi, </a:t>
                      </a:r>
                      <a:r>
                        <a:rPr lang="it-IT" sz="1800" u="none" strike="noStrike" dirty="0">
                          <a:solidFill>
                            <a:schemeClr val="bg1"/>
                          </a:solidFill>
                          <a:effectLst/>
                          <a:hlinkClick r:id="rId9" tooltip="Progettazione">
                            <a:extLst>
                              <a:ext uri="{A12FA001-AC4F-418D-AE19-62706E023703}">
                                <ahyp:hlinkClr xmlns:ahyp="http://schemas.microsoft.com/office/drawing/2018/hyperlinkcolor" xmlns="" val="tx"/>
                              </a:ext>
                            </a:extLst>
                          </a:hlinkClick>
                        </a:rPr>
                        <a:t>progettazione</a:t>
                      </a:r>
                      <a:r>
                        <a:rPr lang="it-IT" sz="1800" dirty="0">
                          <a:solidFill>
                            <a:schemeClr val="bg1"/>
                          </a:solidFill>
                          <a:effectLst/>
                        </a:rPr>
                        <a:t>, </a:t>
                      </a:r>
                      <a:r>
                        <a:rPr lang="it-IT" sz="1800" u="none" strike="noStrike" dirty="0">
                          <a:solidFill>
                            <a:schemeClr val="bg1"/>
                          </a:solidFill>
                          <a:effectLst/>
                          <a:hlinkClick r:id="rId10" tooltip="Pianificazione di progetto">
                            <a:extLst>
                              <a:ext uri="{A12FA001-AC4F-418D-AE19-62706E023703}">
                                <ahyp:hlinkClr xmlns:ahyp="http://schemas.microsoft.com/office/drawing/2018/hyperlinkcolor" xmlns="" val="tx"/>
                              </a:ext>
                            </a:extLst>
                          </a:hlinkClick>
                        </a:rPr>
                        <a:t>pianificazione</a:t>
                      </a:r>
                      <a:r>
                        <a:rPr lang="it-IT" sz="1800" dirty="0">
                          <a:solidFill>
                            <a:schemeClr val="bg1"/>
                          </a:solidFill>
                          <a:effectLst/>
                        </a:rPr>
                        <a:t> e realizzazione degli obiettivi di un </a:t>
                      </a:r>
                      <a:r>
                        <a:rPr lang="it-IT" sz="1800" u="none" strike="noStrike" dirty="0">
                          <a:solidFill>
                            <a:schemeClr val="bg1"/>
                          </a:solidFill>
                          <a:effectLst/>
                          <a:hlinkClick r:id="rId11" tooltip="Progetto">
                            <a:extLst>
                              <a:ext uri="{A12FA001-AC4F-418D-AE19-62706E023703}">
                                <ahyp:hlinkClr xmlns:ahyp="http://schemas.microsoft.com/office/drawing/2018/hyperlinkcolor" xmlns="" val="tx"/>
                              </a:ext>
                            </a:extLst>
                          </a:hlinkClick>
                        </a:rPr>
                        <a:t>progetto</a:t>
                      </a:r>
                      <a:r>
                        <a:rPr lang="it-IT" sz="1800" dirty="0">
                          <a:solidFill>
                            <a:schemeClr val="bg1"/>
                          </a:solidFill>
                          <a:effectLst/>
                        </a:rPr>
                        <a:t>, gestendolo in tutte le sue caratteristiche e fasi evolutive, nel rispetto di precisi vincoli. </a:t>
                      </a:r>
                    </a:p>
                    <a:p>
                      <a:pPr algn="l"/>
                      <a:r>
                        <a:rPr lang="it-IT" sz="1800" dirty="0">
                          <a:solidFill>
                            <a:schemeClr val="bg1"/>
                          </a:solidFill>
                          <a:effectLst/>
                        </a:rPr>
                        <a:t>Nell’ambito dei servizi sociali e sociosanitari il </a:t>
                      </a:r>
                      <a:r>
                        <a:rPr lang="it-IT" sz="1800" dirty="0" err="1">
                          <a:solidFill>
                            <a:schemeClr val="bg1"/>
                          </a:solidFill>
                          <a:effectLst/>
                        </a:rPr>
                        <a:t>project</a:t>
                      </a:r>
                      <a:r>
                        <a:rPr lang="it-IT" sz="1800" dirty="0">
                          <a:solidFill>
                            <a:schemeClr val="bg1"/>
                          </a:solidFill>
                          <a:effectLst/>
                        </a:rPr>
                        <a:t> management si configura come la metodologia di sviluppo e di innovazione di nuovi modelli di welfare, relativamente alla implementazione dal modello alla prassi, di tutte le sue attribuzioni più evolute, generativo, partecipativo, di comunità, generale e locale e, soprattutto, integrato e governato </a:t>
                      </a:r>
                    </a:p>
                    <a:p>
                      <a:pPr algn="l"/>
                      <a:r>
                        <a:rPr lang="it-IT" sz="1800" dirty="0">
                          <a:solidFill>
                            <a:schemeClr val="bg1"/>
                          </a:solidFill>
                          <a:effectLst/>
                        </a:rPr>
                        <a:t>Secondo una guida internazionale molto nota, il </a:t>
                      </a:r>
                      <a:r>
                        <a:rPr lang="it-IT" sz="1800" u="none" strike="noStrike" dirty="0">
                          <a:solidFill>
                            <a:schemeClr val="bg1"/>
                          </a:solidFill>
                          <a:effectLst/>
                          <a:hlinkClick r:id="rId12" tooltip="Project Management Body of Knowledge">
                            <a:extLst>
                              <a:ext uri="{A12FA001-AC4F-418D-AE19-62706E023703}">
                                <ahyp:hlinkClr xmlns:ahyp="http://schemas.microsoft.com/office/drawing/2018/hyperlinkcolor" xmlns="" val="tx"/>
                              </a:ext>
                            </a:extLst>
                          </a:hlinkClick>
                        </a:rPr>
                        <a:t>Project Management Body of Knowledge</a:t>
                      </a:r>
                      <a:r>
                        <a:rPr lang="it-IT" sz="1800" dirty="0">
                          <a:solidFill>
                            <a:schemeClr val="bg1"/>
                          </a:solidFill>
                          <a:effectLst/>
                        </a:rPr>
                        <a:t>, il </a:t>
                      </a:r>
                      <a:r>
                        <a:rPr lang="it-IT" sz="1800" dirty="0" err="1">
                          <a:solidFill>
                            <a:schemeClr val="bg1"/>
                          </a:solidFill>
                          <a:effectLst/>
                        </a:rPr>
                        <a:t>project</a:t>
                      </a:r>
                      <a:r>
                        <a:rPr lang="it-IT" sz="1800" dirty="0">
                          <a:solidFill>
                            <a:schemeClr val="bg1"/>
                          </a:solidFill>
                          <a:effectLst/>
                        </a:rPr>
                        <a:t> management è l'applicazione di conoscenze, attitudini, strumenti e tecniche alle attività di un progetto al fine di conseguirne gli obiettivi. </a:t>
                      </a:r>
                      <a:endParaRPr lang="it-IT" sz="18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1467723894"/>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470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C56F0EC5-E739-2F4B-BF88-10F1BEEEB5DD}"/>
              </a:ext>
            </a:extLst>
          </p:cNvPr>
          <p:cNvGraphicFramePr>
            <a:graphicFrameLocks noGrp="1"/>
          </p:cNvGraphicFramePr>
          <p:nvPr>
            <p:ph idx="1"/>
            <p:extLst>
              <p:ext uri="{D42A27DB-BD31-4B8C-83A1-F6EECF244321}">
                <p14:modId xmlns:p14="http://schemas.microsoft.com/office/powerpoint/2010/main" val="2563037625"/>
              </p:ext>
            </p:extLst>
          </p:nvPr>
        </p:nvGraphicFramePr>
        <p:xfrm>
          <a:off x="426283" y="1321470"/>
          <a:ext cx="8988477" cy="4173319"/>
        </p:xfrm>
        <a:graphic>
          <a:graphicData uri="http://schemas.openxmlformats.org/drawingml/2006/table">
            <a:tbl>
              <a:tblPr firstRow="1" firstCol="1" bandRow="1">
                <a:tableStyleId>{5C22544A-7EE6-4342-B048-85BDC9FD1C3A}</a:tableStyleId>
              </a:tblPr>
              <a:tblGrid>
                <a:gridCol w="1412823">
                  <a:extLst>
                    <a:ext uri="{9D8B030D-6E8A-4147-A177-3AD203B41FA5}">
                      <a16:colId xmlns:a16="http://schemas.microsoft.com/office/drawing/2014/main" xmlns="" val="3397547285"/>
                    </a:ext>
                  </a:extLst>
                </a:gridCol>
                <a:gridCol w="7575654">
                  <a:extLst>
                    <a:ext uri="{9D8B030D-6E8A-4147-A177-3AD203B41FA5}">
                      <a16:colId xmlns:a16="http://schemas.microsoft.com/office/drawing/2014/main" xmlns="" val="2192289397"/>
                    </a:ext>
                  </a:extLst>
                </a:gridCol>
              </a:tblGrid>
              <a:tr h="4173319">
                <a:tc>
                  <a:txBody>
                    <a:bodyPr/>
                    <a:lstStyle/>
                    <a:p>
                      <a:r>
                        <a:rPr lang="it-IT" sz="1800" dirty="0">
                          <a:solidFill>
                            <a:srgbClr val="FF0000"/>
                          </a:solidFill>
                          <a:effectLst/>
                        </a:rPr>
                        <a:t>Case management</a:t>
                      </a:r>
                      <a:endParaRPr lang="it-IT"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pPr>
                        <a:spcAft>
                          <a:spcPts val="0"/>
                        </a:spcAft>
                      </a:pPr>
                      <a:r>
                        <a:rPr lang="it-IT" sz="1800" dirty="0">
                          <a:effectLst/>
                        </a:rPr>
                        <a:t>Il Case management (Cm) è un processo collaborativo di valutazione, pianificazione, facilitazione, verifica e </a:t>
                      </a:r>
                      <a:r>
                        <a:rPr lang="it-IT" sz="1800" dirty="0" err="1">
                          <a:effectLst/>
                        </a:rPr>
                        <a:t>advocacy</a:t>
                      </a:r>
                      <a:r>
                        <a:rPr lang="it-IT" sz="1800" dirty="0">
                          <a:effectLst/>
                        </a:rPr>
                        <a:t> per le scelte e le prestazioni al servizio dei cittadini, al fine di soddisfare i bisogni individuali sociali, psicosociali e di salute attraverso l’informazione, la comunicazione, la programmazione, il coordinamento e la collaborazione con istituzioni, servizi e risorse, per promuovere esiti di qualità, con un buon rapporto costo-efficacia. Il Cm è un modello organizzativo di accesso, accoglienza e governo del sistema di welfare corrente, di valutazione dei bisogni e di fornitura di risorse e servizi coordinati che si intende proporre e introdurre nella gestione del “continuum” Progetto di Vita-Piano Personalizzato dei Sostegni.</a:t>
                      </a:r>
                    </a:p>
                    <a:p>
                      <a:pPr>
                        <a:spcAft>
                          <a:spcPts val="0"/>
                        </a:spcAft>
                      </a:pPr>
                      <a:r>
                        <a:rPr lang="it-IT" sz="1800" dirty="0">
                          <a:effectLst/>
                        </a:rPr>
                        <a:t>La letteratura scientifica di maggiore tradizione nel campo del case management proviene dal settore infermieristico (</a:t>
                      </a:r>
                      <a:r>
                        <a:rPr lang="it-IT" sz="1800" dirty="0" err="1">
                          <a:effectLst/>
                        </a:rPr>
                        <a:t>Saiani</a:t>
                      </a:r>
                      <a:r>
                        <a:rPr lang="it-IT" sz="1800" dirty="0">
                          <a:effectLst/>
                        </a:rPr>
                        <a:t>, 2006, </a:t>
                      </a:r>
                      <a:r>
                        <a:rPr lang="it-IT" sz="1800" dirty="0" err="1">
                          <a:effectLst/>
                        </a:rPr>
                        <a:t>Santullo</a:t>
                      </a:r>
                      <a:r>
                        <a:rPr lang="it-IT" sz="1800" dirty="0">
                          <a:effectLst/>
                        </a:rPr>
                        <a:t>, 2004, Barelli et al. 2006, Chiari e </a:t>
                      </a:r>
                      <a:r>
                        <a:rPr lang="it-IT" sz="1800" dirty="0" err="1">
                          <a:effectLst/>
                        </a:rPr>
                        <a:t>Santullo</a:t>
                      </a:r>
                      <a:r>
                        <a:rPr lang="it-IT" sz="1800" dirty="0">
                          <a:effectLst/>
                        </a:rPr>
                        <a:t>, 2001, </a:t>
                      </a:r>
                      <a:r>
                        <a:rPr lang="it-IT" sz="1800" dirty="0" err="1">
                          <a:effectLst/>
                        </a:rPr>
                        <a:t>Santullo</a:t>
                      </a:r>
                      <a:r>
                        <a:rPr lang="it-IT" sz="1800" dirty="0">
                          <a:effectLst/>
                        </a:rPr>
                        <a:t> 2004, Lee et al. 1998, </a:t>
                      </a:r>
                      <a:r>
                        <a:rPr lang="it-IT" sz="1800" dirty="0" err="1">
                          <a:effectLst/>
                        </a:rPr>
                        <a:t>Mantehey</a:t>
                      </a:r>
                      <a:r>
                        <a:rPr lang="it-IT" sz="1800" dirty="0">
                          <a:effectLst/>
                        </a:rPr>
                        <a:t>, 2008, Di Giulio e </a:t>
                      </a:r>
                      <a:r>
                        <a:rPr lang="it-IT" sz="1800" dirty="0" err="1">
                          <a:effectLst/>
                        </a:rPr>
                        <a:t>Saiani</a:t>
                      </a:r>
                      <a:r>
                        <a:rPr lang="it-IT" sz="1800" dirty="0">
                          <a:effectLst/>
                        </a:rPr>
                        <a:t>, 2008, Leone, 2012, Nunziante, 2007)</a:t>
                      </a:r>
                      <a:endParaRPr lang="it-I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1138096628"/>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1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1D87688C-0E0D-E448-BE5C-C6A8CF0C4929}"/>
              </a:ext>
            </a:extLst>
          </p:cNvPr>
          <p:cNvGraphicFramePr>
            <a:graphicFrameLocks noGrp="1"/>
          </p:cNvGraphicFramePr>
          <p:nvPr>
            <p:ph idx="1"/>
            <p:extLst>
              <p:ext uri="{D42A27DB-BD31-4B8C-83A1-F6EECF244321}">
                <p14:modId xmlns:p14="http://schemas.microsoft.com/office/powerpoint/2010/main" val="4016042685"/>
              </p:ext>
            </p:extLst>
          </p:nvPr>
        </p:nvGraphicFramePr>
        <p:xfrm>
          <a:off x="298771" y="1476736"/>
          <a:ext cx="9378222" cy="3749742"/>
        </p:xfrm>
        <a:graphic>
          <a:graphicData uri="http://schemas.openxmlformats.org/drawingml/2006/table">
            <a:tbl>
              <a:tblPr firstRow="1" firstCol="1" bandRow="1">
                <a:tableStyleId>{5C22544A-7EE6-4342-B048-85BDC9FD1C3A}</a:tableStyleId>
              </a:tblPr>
              <a:tblGrid>
                <a:gridCol w="2691673">
                  <a:extLst>
                    <a:ext uri="{9D8B030D-6E8A-4147-A177-3AD203B41FA5}">
                      <a16:colId xmlns:a16="http://schemas.microsoft.com/office/drawing/2014/main" xmlns="" val="2365304046"/>
                    </a:ext>
                  </a:extLst>
                </a:gridCol>
                <a:gridCol w="6686549">
                  <a:extLst>
                    <a:ext uri="{9D8B030D-6E8A-4147-A177-3AD203B41FA5}">
                      <a16:colId xmlns:a16="http://schemas.microsoft.com/office/drawing/2014/main" xmlns="" val="1264929040"/>
                    </a:ext>
                  </a:extLst>
                </a:gridCol>
              </a:tblGrid>
              <a:tr h="3749742">
                <a:tc>
                  <a:txBody>
                    <a:bodyPr/>
                    <a:lstStyle/>
                    <a:p>
                      <a:r>
                        <a:rPr lang="it-IT" sz="2000" dirty="0">
                          <a:solidFill>
                            <a:srgbClr val="FF0000"/>
                          </a:solidFill>
                          <a:effectLst/>
                        </a:rPr>
                        <a:t>Care management</a:t>
                      </a:r>
                      <a:endParaRPr lang="it-IT"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r>
                        <a:rPr lang="it-IT" sz="2000" dirty="0">
                          <a:effectLst/>
                        </a:rPr>
                        <a:t>Il Care management consiste in un insieme di attività disegnato e applicato per assistere pazienti e il loro sistema di supporto ottimizzando e rendendo più efficienti gli interventi medici e sanitari. Si propone di migliorare la cura e ridurre i bisogni di assistenza medica, </a:t>
                      </a:r>
                      <a:r>
                        <a:rPr lang="it-IT" sz="2000" dirty="0" err="1">
                          <a:effectLst/>
                        </a:rPr>
                        <a:t>migliare</a:t>
                      </a:r>
                      <a:r>
                        <a:rPr lang="it-IT" sz="2000" dirty="0">
                          <a:effectLst/>
                        </a:rPr>
                        <a:t> management orando il coordinamento delle cure, eliminando le ridondanze inutili e aiutando i pazienti e i loro </a:t>
                      </a:r>
                      <a:r>
                        <a:rPr lang="it-IT" sz="2000" dirty="0" err="1">
                          <a:effectLst/>
                        </a:rPr>
                        <a:t>caregivers</a:t>
                      </a:r>
                      <a:r>
                        <a:rPr lang="it-IT" sz="2000" dirty="0">
                          <a:effectLst/>
                        </a:rPr>
                        <a:t> a gestire con maggiore efficacia le condizioni di salute. L’applicazione del Care management  è potenzialmente in grado di migliorare la qualità, controllare i costi in pazienti con problematiche complesse (Center for </a:t>
                      </a:r>
                      <a:r>
                        <a:rPr lang="it-IT" sz="2000" dirty="0" err="1">
                          <a:effectLst/>
                        </a:rPr>
                        <a:t>Health</a:t>
                      </a:r>
                      <a:r>
                        <a:rPr lang="it-IT" sz="2000" dirty="0">
                          <a:effectLst/>
                        </a:rPr>
                        <a:t> Care </a:t>
                      </a:r>
                      <a:r>
                        <a:rPr lang="it-IT" sz="2000" dirty="0" err="1">
                          <a:effectLst/>
                        </a:rPr>
                        <a:t>Strategies</a:t>
                      </a:r>
                      <a:r>
                        <a:rPr lang="it-IT" sz="2000" dirty="0">
                          <a:effectLst/>
                        </a:rPr>
                        <a:t>, 2007).</a:t>
                      </a:r>
                      <a:endParaRPr lang="it-IT"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4074674770"/>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660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xmlns="" id="{BFC1224D-C51A-9747-808E-22AFE1428B28}"/>
              </a:ext>
            </a:extLst>
          </p:cNvPr>
          <p:cNvGraphicFramePr>
            <a:graphicFrameLocks noGrp="1"/>
          </p:cNvGraphicFramePr>
          <p:nvPr>
            <p:ph idx="1"/>
            <p:extLst>
              <p:ext uri="{D42A27DB-BD31-4B8C-83A1-F6EECF244321}">
                <p14:modId xmlns:p14="http://schemas.microsoft.com/office/powerpoint/2010/main" val="4216127415"/>
              </p:ext>
            </p:extLst>
          </p:nvPr>
        </p:nvGraphicFramePr>
        <p:xfrm>
          <a:off x="316667" y="1245970"/>
          <a:ext cx="9305145" cy="4030705"/>
        </p:xfrm>
        <a:graphic>
          <a:graphicData uri="http://schemas.openxmlformats.org/drawingml/2006/table">
            <a:tbl>
              <a:tblPr firstRow="1" firstCol="1" bandRow="1">
                <a:tableStyleId>{5C22544A-7EE6-4342-B048-85BDC9FD1C3A}</a:tableStyleId>
              </a:tblPr>
              <a:tblGrid>
                <a:gridCol w="2021798">
                  <a:extLst>
                    <a:ext uri="{9D8B030D-6E8A-4147-A177-3AD203B41FA5}">
                      <a16:colId xmlns:a16="http://schemas.microsoft.com/office/drawing/2014/main" xmlns="" val="1424374947"/>
                    </a:ext>
                  </a:extLst>
                </a:gridCol>
                <a:gridCol w="7283347">
                  <a:extLst>
                    <a:ext uri="{9D8B030D-6E8A-4147-A177-3AD203B41FA5}">
                      <a16:colId xmlns:a16="http://schemas.microsoft.com/office/drawing/2014/main" xmlns="" val="2432806091"/>
                    </a:ext>
                  </a:extLst>
                </a:gridCol>
              </a:tblGrid>
              <a:tr h="4030705">
                <a:tc>
                  <a:txBody>
                    <a:bodyPr/>
                    <a:lstStyle/>
                    <a:p>
                      <a:r>
                        <a:rPr lang="it-IT" sz="2000" dirty="0" err="1">
                          <a:solidFill>
                            <a:srgbClr val="FF0000"/>
                          </a:solidFill>
                          <a:effectLst/>
                        </a:rPr>
                        <a:t>Clinical</a:t>
                      </a:r>
                      <a:r>
                        <a:rPr lang="it-IT" sz="2000" dirty="0">
                          <a:solidFill>
                            <a:srgbClr val="FF0000"/>
                          </a:solidFill>
                          <a:effectLst/>
                        </a:rPr>
                        <a:t> management</a:t>
                      </a:r>
                      <a:endParaRPr lang="it-IT"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5721" marR="55721" marT="0" marB="0"/>
                </a:tc>
                <a:tc>
                  <a:txBody>
                    <a:bodyPr/>
                    <a:lstStyle/>
                    <a:p>
                      <a:pPr>
                        <a:spcAft>
                          <a:spcPts val="0"/>
                        </a:spcAft>
                      </a:pPr>
                      <a:r>
                        <a:rPr lang="it-IT" sz="2000" dirty="0">
                          <a:effectLst/>
                        </a:rPr>
                        <a:t>Si tratta di un programma o sistema di procedure che utilizzano informazioni e conoscenze e applicano metodi, modelli scientificamente fondati, competenze, risorse e riconoscimenti orientati a migliorare la pratica medica, in modo particolare quella medico-chirurgica, e contemporaneamente assistono attivamente i pazienti e il loro sistema di supporto, ad essere coinvolti in un processo collaborativo il cui scopo è migliorare con maggiore efficienza, efficacia, soddisfazione e sostenibilità le condizioni e le prognosi  mediche, comportamentali e sociali. Obiettivo compiuto del </a:t>
                      </a:r>
                      <a:r>
                        <a:rPr lang="it-IT" sz="2000" dirty="0" err="1">
                          <a:effectLst/>
                        </a:rPr>
                        <a:t>Clinical</a:t>
                      </a:r>
                      <a:r>
                        <a:rPr lang="it-IT" sz="2000" dirty="0">
                          <a:effectLst/>
                        </a:rPr>
                        <a:t> Management è raggiungere un livello ottimale di benessere attraverso servizi integrati e coordinati, convenienti sul piano del bilancio costi-benefici e non ridondanti. </a:t>
                      </a:r>
                      <a:endParaRPr lang="it-I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721" marR="55721" marT="0" marB="0"/>
                </a:tc>
                <a:extLst>
                  <a:ext uri="{0D108BD9-81ED-4DB2-BD59-A6C34878D82A}">
                    <a16:rowId xmlns:a16="http://schemas.microsoft.com/office/drawing/2014/main" xmlns="" val="2082805306"/>
                  </a:ext>
                </a:extLst>
              </a:tr>
            </a:tbl>
          </a:graphicData>
        </a:graphic>
      </p:graphicFrame>
      <p:sp>
        <p:nvSpPr>
          <p:cNvPr id="5" name="Segnaposto piè di pagina 1"/>
          <p:cNvSpPr>
            <a:spLocks noGrp="1"/>
          </p:cNvSpPr>
          <p:nvPr>
            <p:ph type="ftr" sz="quarter" idx="11"/>
          </p:nvPr>
        </p:nvSpPr>
        <p:spPr>
          <a:xfrm>
            <a:off x="211220" y="6453336"/>
            <a:ext cx="8784976" cy="404664"/>
          </a:xfrm>
        </p:spPr>
        <p:txBody>
          <a:bodyPr/>
          <a:lstStyle/>
          <a:p>
            <a:r>
              <a:rPr lang="it-IT" sz="800" i="1" dirty="0"/>
              <a:t>Progetto realizzato con il finanziamento concesso dal Ministero del lavoro e politiche sociali per annualità 2018 </a:t>
            </a:r>
          </a:p>
          <a:p>
            <a:r>
              <a:rPr lang="it-IT" sz="800" i="1" dirty="0"/>
              <a:t>a valere sul fondo per il finanziamento dei progetti e attività d’interesse generale nel terzo Settore di cui all’art.72 del d. legislativo n.117/2017</a:t>
            </a:r>
            <a:endParaRPr lang="it-IT" sz="800" dirty="0"/>
          </a:p>
          <a:p>
            <a:endParaRPr lang="it-IT"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75" y="97971"/>
            <a:ext cx="734554" cy="734554"/>
          </a:xfrm>
          <a:prstGeom prst="rect">
            <a:avLst/>
          </a:prstGeom>
        </p:spPr>
      </p:pic>
      <p:pic>
        <p:nvPicPr>
          <p:cNvPr id="7" name="Picture 2" descr="logo_anffas_sol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1224136" cy="35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84653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2821</Words>
  <Application>Microsoft Office PowerPoint</Application>
  <PresentationFormat>A4 (21x29,7 cm)</PresentationFormat>
  <Paragraphs>103</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Presentazione standard di PowerPoint</vt:lpstr>
      <vt:lpstr>Ruolo e funzioni dell’Assistente Sociale AS (Assistente Sociale) nel Case Management  </vt:lpstr>
      <vt:lpstr>Funzioni di Case Management  </vt:lpstr>
      <vt:lpstr>Funzioni di Case Management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Finalità generali dell’intervento di Case Management </vt:lpstr>
      <vt:lpstr>Presentazione standard di PowerPoint</vt:lpstr>
      <vt:lpstr>Presentazione standard di PowerPoint</vt:lpstr>
      <vt:lpstr>Il Piano Personalizzato dei Sostegni  2 </vt:lpstr>
      <vt:lpstr>Presentazione standard di PowerPoint</vt:lpstr>
      <vt:lpstr>Principi ispiratori dell’operatività del Case Manager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Luigi Croce</dc:creator>
  <cp:lastModifiedBy>Lucia Piscioneri</cp:lastModifiedBy>
  <cp:revision>16</cp:revision>
  <dcterms:created xsi:type="dcterms:W3CDTF">2021-02-02T11:27:54Z</dcterms:created>
  <dcterms:modified xsi:type="dcterms:W3CDTF">2021-02-16T13:16:10Z</dcterms:modified>
</cp:coreProperties>
</file>